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BEBD67-7F64-4CB4-B7CA-63536264F4DE}" type="datetimeFigureOut">
              <a:rPr lang="it-IT" smtClean="0"/>
              <a:pPr/>
              <a:t>12/06/2014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04B346-F17E-4DBB-A7A3-C6E79CB8A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357321"/>
          </a:xfrm>
        </p:spPr>
        <p:txBody>
          <a:bodyPr/>
          <a:lstStyle/>
          <a:p>
            <a:r>
              <a:rPr lang="it-IT" dirty="0" smtClean="0"/>
              <a:t>ASM srl Molfetta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928662" y="3786190"/>
            <a:ext cx="7500990" cy="192882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Il progetto Tetra </a:t>
            </a:r>
            <a:r>
              <a:rPr lang="it-IT" sz="3200" dirty="0" err="1" smtClean="0"/>
              <a:t>Pak</a:t>
            </a:r>
            <a:endParaRPr lang="it-IT" sz="3200" dirty="0" smtClean="0"/>
          </a:p>
          <a:p>
            <a:pPr algn="l"/>
            <a:endParaRPr lang="it-IT" sz="3200" dirty="0" smtClean="0"/>
          </a:p>
          <a:p>
            <a:pPr algn="l"/>
            <a:r>
              <a:rPr lang="it-IT" sz="2800" dirty="0" smtClean="0"/>
              <a:t>DA RIFIUTO A RISORSA </a:t>
            </a:r>
            <a:r>
              <a:rPr lang="it-IT" sz="2800" dirty="0" err="1" smtClean="0"/>
              <a:t>……</a:t>
            </a:r>
            <a:endParaRPr lang="it-IT" sz="2800" dirty="0" smtClean="0"/>
          </a:p>
          <a:p>
            <a:pPr algn="l"/>
            <a:r>
              <a:rPr lang="it-IT" sz="2800" dirty="0" smtClean="0"/>
              <a:t> … ADEGUANDOSI </a:t>
            </a:r>
            <a:r>
              <a:rPr lang="it-IT" sz="2800" dirty="0" smtClean="0"/>
              <a:t>AI CAMBIAMENTI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“pietre miliari” dell’ASM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1965 Nasce l’Azienda Municipalizzata Nettezza Urbana (</a:t>
            </a:r>
            <a:r>
              <a:rPr lang="it-IT" dirty="0" err="1" smtClean="0"/>
              <a:t>A.M.N.U.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1997 l’</a:t>
            </a:r>
            <a:r>
              <a:rPr lang="it-IT" dirty="0" err="1" smtClean="0"/>
              <a:t>A.M.N.U.</a:t>
            </a:r>
            <a:r>
              <a:rPr lang="it-IT" dirty="0" smtClean="0"/>
              <a:t> si trasforma in </a:t>
            </a:r>
            <a:r>
              <a:rPr lang="it-IT" dirty="0" err="1" smtClean="0"/>
              <a:t>A.S.M.</a:t>
            </a:r>
            <a:r>
              <a:rPr lang="it-IT" dirty="0" smtClean="0"/>
              <a:t>: Azienda Servizi Municipalizzati – Azienda Speciale</a:t>
            </a:r>
          </a:p>
          <a:p>
            <a:endParaRPr lang="it-IT" dirty="0" smtClean="0"/>
          </a:p>
          <a:p>
            <a:r>
              <a:rPr lang="it-IT" dirty="0" smtClean="0"/>
              <a:t>2011 l’ASM diventa s.r.l.; Socio Unico: il Comune di Molfetta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Settori di attività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- Gestione dei rifiuti urbani e, in generale, dei servizi di igiene urbana (dalla costituzione a tutt’oggi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Selezione delle frazioni secche dei rifiuti non pericolosi, provenienti da raccolta differenziata (dal 2003 a tutt’oggi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Articolazione dei servizi di I. U.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Raccolta e trasporto dei rifiuti urbani (differenziati e non)</a:t>
            </a:r>
          </a:p>
          <a:p>
            <a:endParaRPr lang="it-IT" dirty="0" smtClean="0"/>
          </a:p>
          <a:p>
            <a:r>
              <a:rPr lang="it-IT" dirty="0" smtClean="0"/>
              <a:t>Pulizia di strade, mercati, parchi, …</a:t>
            </a:r>
          </a:p>
          <a:p>
            <a:endParaRPr lang="it-IT" dirty="0" smtClean="0"/>
          </a:p>
          <a:p>
            <a:r>
              <a:rPr lang="it-IT" dirty="0" smtClean="0"/>
              <a:t>Servizi diversi complementari. Disinfestazione, bonifiche, campagne informative, 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“cambiamento” dei servizi in tre indicatori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03238" y="530223"/>
          <a:ext cx="8183560" cy="3041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432"/>
                <a:gridCol w="1143008"/>
                <a:gridCol w="1071570"/>
                <a:gridCol w="1071570"/>
                <a:gridCol w="1071570"/>
                <a:gridCol w="1143008"/>
                <a:gridCol w="1114402"/>
              </a:tblGrid>
              <a:tr h="76041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/>
                </a:tc>
              </a:tr>
              <a:tr h="760413">
                <a:tc>
                  <a:txBody>
                    <a:bodyPr/>
                    <a:lstStyle/>
                    <a:p>
                      <a:r>
                        <a:rPr lang="it-IT" dirty="0" smtClean="0"/>
                        <a:t>Quantità</a:t>
                      </a:r>
                      <a:r>
                        <a:rPr lang="it-IT" baseline="0" dirty="0" smtClean="0"/>
                        <a:t> di </a:t>
                      </a:r>
                      <a:r>
                        <a:rPr lang="it-IT" baseline="0" dirty="0" err="1" smtClean="0"/>
                        <a:t>r.s.u.</a:t>
                      </a:r>
                      <a:r>
                        <a:rPr lang="it-IT" baseline="0" dirty="0" smtClean="0"/>
                        <a:t>  ( t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32.500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34.300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36.500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33.900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32.700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30.300</a:t>
                      </a:r>
                      <a:endParaRPr lang="it-IT" dirty="0"/>
                    </a:p>
                  </a:txBody>
                  <a:tcPr/>
                </a:tc>
              </a:tr>
              <a:tr h="760413">
                <a:tc>
                  <a:txBody>
                    <a:bodyPr/>
                    <a:lstStyle/>
                    <a:p>
                      <a:r>
                        <a:rPr lang="it-IT" dirty="0" smtClean="0"/>
                        <a:t>Personale in forza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</a:t>
                      </a:r>
                      <a:endParaRPr lang="it-IT" dirty="0"/>
                    </a:p>
                  </a:txBody>
                  <a:tcPr/>
                </a:tc>
              </a:tr>
              <a:tr h="760413">
                <a:tc>
                  <a:txBody>
                    <a:bodyPr/>
                    <a:lstStyle/>
                    <a:p>
                      <a:r>
                        <a:rPr lang="it-IT" dirty="0" smtClean="0"/>
                        <a:t>Indice di R. D. ( %</a:t>
                      </a:r>
                      <a:r>
                        <a:rPr lang="it-IT" baseline="0" dirty="0" smtClean="0"/>
                        <a:t>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24,51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26,40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32,49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32,63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30,60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30,38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Articolazione dei servizi di selezione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Selezione dei rifiuti provenienti direttamente dai gestori (carta e cartone; plastica e metalli; vetro; ingombranti; indumenti; …)</a:t>
            </a:r>
          </a:p>
          <a:p>
            <a:endParaRPr lang="it-IT" dirty="0" smtClean="0"/>
          </a:p>
          <a:p>
            <a:r>
              <a:rPr lang="it-IT" dirty="0" smtClean="0"/>
              <a:t>Selezione spinta dei rifiuti provenienti da piattaforme COREPLA di “primo livello” (Centri </a:t>
            </a:r>
            <a:r>
              <a:rPr lang="it-IT" dirty="0" err="1" smtClean="0"/>
              <a:t>Comprensioriali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“cambiamento” dei servizi di selezione in tre indicatori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03238" y="530223"/>
          <a:ext cx="8183560" cy="3467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432"/>
                <a:gridCol w="1143008"/>
                <a:gridCol w="1071570"/>
                <a:gridCol w="1214446"/>
                <a:gridCol w="1071570"/>
                <a:gridCol w="1071570"/>
                <a:gridCol w="1042964"/>
              </a:tblGrid>
              <a:tr h="72469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/>
                </a:tc>
              </a:tr>
              <a:tr h="724694">
                <a:tc>
                  <a:txBody>
                    <a:bodyPr/>
                    <a:lstStyle/>
                    <a:p>
                      <a:r>
                        <a:rPr lang="it-IT" dirty="0" smtClean="0"/>
                        <a:t>Rifiuti selezionati</a:t>
                      </a:r>
                    </a:p>
                    <a:p>
                      <a:r>
                        <a:rPr lang="it-IT" dirty="0" smtClean="0"/>
                        <a:t>( </a:t>
                      </a:r>
                      <a:r>
                        <a:rPr lang="it-IT" dirty="0" err="1" smtClean="0"/>
                        <a:t>t</a:t>
                      </a:r>
                      <a:r>
                        <a:rPr lang="it-IT" dirty="0" smtClean="0"/>
                        <a:t>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19.750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18.650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19.860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24.910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34.510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39.560</a:t>
                      </a:r>
                      <a:endParaRPr lang="it-IT" dirty="0"/>
                    </a:p>
                  </a:txBody>
                  <a:tcPr/>
                </a:tc>
              </a:tr>
              <a:tr h="724694">
                <a:tc>
                  <a:txBody>
                    <a:bodyPr/>
                    <a:lstStyle/>
                    <a:p>
                      <a:r>
                        <a:rPr lang="it-IT" dirty="0" smtClean="0"/>
                        <a:t>Plastica selezionata </a:t>
                      </a:r>
                    </a:p>
                    <a:p>
                      <a:r>
                        <a:rPr lang="it-IT" dirty="0" smtClean="0"/>
                        <a:t>( t</a:t>
                      </a:r>
                      <a:r>
                        <a:rPr lang="it-IT" baseline="0" dirty="0" smtClean="0"/>
                        <a:t>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5.705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4.503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5.350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10.937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20.064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24.530</a:t>
                      </a:r>
                      <a:endParaRPr lang="it-IT" dirty="0"/>
                    </a:p>
                  </a:txBody>
                  <a:tcPr/>
                </a:tc>
              </a:tr>
              <a:tr h="724694">
                <a:tc>
                  <a:txBody>
                    <a:bodyPr/>
                    <a:lstStyle/>
                    <a:p>
                      <a:r>
                        <a:rPr lang="it-IT" dirty="0" smtClean="0"/>
                        <a:t>Incidenza</a:t>
                      </a:r>
                      <a:r>
                        <a:rPr lang="it-IT" baseline="0" dirty="0" smtClean="0"/>
                        <a:t> plastica / rifiuti  ( %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Adeguarsi ai cambiamenti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Settore impianti:</a:t>
            </a:r>
          </a:p>
          <a:p>
            <a:pPr lvl="1"/>
            <a:r>
              <a:rPr lang="it-IT" dirty="0" smtClean="0"/>
              <a:t>Digestione anaerobica e compostaggio;</a:t>
            </a:r>
          </a:p>
          <a:p>
            <a:pPr lvl="1"/>
            <a:r>
              <a:rPr lang="it-IT" dirty="0" smtClean="0"/>
              <a:t>Potenziamento dell’impianto di selezione / completamento di una “piattaforma satellite”/</a:t>
            </a:r>
          </a:p>
          <a:p>
            <a:pPr lvl="1"/>
            <a:r>
              <a:rPr lang="it-IT" dirty="0" smtClean="0"/>
              <a:t>Riorganizzazione dell’impianto di selezione;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Settore servizi: trasformazione del servizio di raccolta, da “stradale” a “domiciliare”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Obiettivo comune: massimizzare il recupero di materia …</a:t>
            </a:r>
          </a:p>
          <a:p>
            <a:pPr>
              <a:buFontTx/>
              <a:buChar char="-"/>
            </a:pPr>
            <a:endParaRPr lang="it-IT" dirty="0" smtClean="0"/>
          </a:p>
          <a:p>
            <a:pPr lvl="1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cominciando dal Tetra </a:t>
            </a:r>
            <a:r>
              <a:rPr lang="it-IT" dirty="0" err="1" smtClean="0"/>
              <a:t>Pak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Una importante opportunità della quale ringraziamo Tetra </a:t>
            </a:r>
            <a:r>
              <a:rPr lang="it-IT" dirty="0" err="1" smtClean="0"/>
              <a:t>Pak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Se tu ed io abbiamo una moneta ciascuno,</a:t>
            </a:r>
          </a:p>
          <a:p>
            <a:pPr>
              <a:buNone/>
            </a:pPr>
            <a:r>
              <a:rPr lang="it-IT" dirty="0" smtClean="0"/>
              <a:t>e ce </a:t>
            </a:r>
            <a:r>
              <a:rPr lang="it-IT" dirty="0" smtClean="0"/>
              <a:t>le </a:t>
            </a:r>
            <a:r>
              <a:rPr lang="it-IT" dirty="0" smtClean="0"/>
              <a:t>scambiamo,</a:t>
            </a:r>
          </a:p>
          <a:p>
            <a:pPr>
              <a:buNone/>
            </a:pPr>
            <a:r>
              <a:rPr lang="it-IT" dirty="0" smtClean="0"/>
              <a:t>ciascuno di noi avrà ancora una moneta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Se tu ed io abbiamo ciascuno una buona idea,</a:t>
            </a:r>
          </a:p>
          <a:p>
            <a:pPr>
              <a:buNone/>
            </a:pPr>
            <a:r>
              <a:rPr lang="it-IT" dirty="0" smtClean="0"/>
              <a:t>e ce </a:t>
            </a:r>
            <a:r>
              <a:rPr lang="it-IT" dirty="0" smtClean="0"/>
              <a:t>le </a:t>
            </a:r>
            <a:r>
              <a:rPr lang="it-IT" dirty="0" smtClean="0"/>
              <a:t>scambiamo,</a:t>
            </a:r>
          </a:p>
          <a:p>
            <a:pPr>
              <a:buNone/>
            </a:pPr>
            <a:r>
              <a:rPr lang="it-IT" dirty="0" smtClean="0"/>
              <a:t>ciascuno di noi avrà due buone idee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				Grazie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160</TotalTime>
  <Words>401</Words>
  <Application>Microsoft Office PowerPoint</Application>
  <PresentationFormat>Presentazione su schermo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Astro</vt:lpstr>
      <vt:lpstr>ASM srl Molfetta</vt:lpstr>
      <vt:lpstr>Le “pietre miliari” dell’ASM </vt:lpstr>
      <vt:lpstr>Settori di attività</vt:lpstr>
      <vt:lpstr>Articolazione dei servizi di I. U.</vt:lpstr>
      <vt:lpstr>Il “cambiamento” dei servizi in tre indicatori</vt:lpstr>
      <vt:lpstr>Articolazione dei servizi di selezione</vt:lpstr>
      <vt:lpstr>Il “cambiamento” dei servizi di selezione in tre indicatori</vt:lpstr>
      <vt:lpstr>Adeguarsi ai cambiamenti …</vt:lpstr>
      <vt:lpstr>… cominciando dal Tetra Pak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ASM srl Molfetta</dc:title>
  <dc:creator>utente</dc:creator>
  <cp:lastModifiedBy>utente</cp:lastModifiedBy>
  <cp:revision>17</cp:revision>
  <dcterms:created xsi:type="dcterms:W3CDTF">2014-06-11T15:11:35Z</dcterms:created>
  <dcterms:modified xsi:type="dcterms:W3CDTF">2014-06-12T07:22:36Z</dcterms:modified>
</cp:coreProperties>
</file>