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 autoCompressPictures="0">
  <p:sldMasterIdLst>
    <p:sldMasterId id="2147483672" r:id="rId1"/>
    <p:sldMasterId id="2147483675" r:id="rId2"/>
  </p:sldMasterIdLst>
  <p:notesMasterIdLst>
    <p:notesMasterId r:id="rId21"/>
  </p:notesMasterIdLst>
  <p:sldIdLst>
    <p:sldId id="257" r:id="rId3"/>
    <p:sldId id="590" r:id="rId4"/>
    <p:sldId id="651" r:id="rId5"/>
    <p:sldId id="650" r:id="rId6"/>
    <p:sldId id="628" r:id="rId7"/>
    <p:sldId id="637" r:id="rId8"/>
    <p:sldId id="649" r:id="rId9"/>
    <p:sldId id="648" r:id="rId10"/>
    <p:sldId id="641" r:id="rId11"/>
    <p:sldId id="639" r:id="rId12"/>
    <p:sldId id="640" r:id="rId13"/>
    <p:sldId id="642" r:id="rId14"/>
    <p:sldId id="643" r:id="rId15"/>
    <p:sldId id="644" r:id="rId16"/>
    <p:sldId id="645" r:id="rId17"/>
    <p:sldId id="646" r:id="rId18"/>
    <p:sldId id="647" r:id="rId19"/>
    <p:sldId id="636" r:id="rId20"/>
  </p:sldIdLst>
  <p:sldSz cx="10691813" cy="7559675"/>
  <p:notesSz cx="6737350" cy="98726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608" userDrawn="1">
          <p15:clr>
            <a:srgbClr val="A4A3A4"/>
          </p15:clr>
        </p15:guide>
        <p15:guide id="2" pos="3368" userDrawn="1">
          <p15:clr>
            <a:srgbClr val="A4A3A4"/>
          </p15:clr>
        </p15:guide>
        <p15:guide id="8" pos="6633" userDrawn="1">
          <p15:clr>
            <a:srgbClr val="A4A3A4"/>
          </p15:clr>
        </p15:guide>
        <p15:guide id="10" pos="4320" userDrawn="1">
          <p15:clr>
            <a:srgbClr val="A4A3A4"/>
          </p15:clr>
        </p15:guide>
        <p15:guide id="11" orient="horz" pos="1655" userDrawn="1">
          <p15:clr>
            <a:srgbClr val="A4A3A4"/>
          </p15:clr>
        </p15:guide>
        <p15:guide id="12" orient="horz" pos="4513" userDrawn="1">
          <p15:clr>
            <a:srgbClr val="A4A3A4"/>
          </p15:clr>
        </p15:guide>
        <p15:guide id="15" orient="horz" pos="771" userDrawn="1">
          <p15:clr>
            <a:srgbClr val="A4A3A4"/>
          </p15:clr>
        </p15:guide>
        <p15:guide id="17" pos="3504" userDrawn="1">
          <p15:clr>
            <a:srgbClr val="A4A3A4"/>
          </p15:clr>
        </p15:guide>
        <p15:guide id="18" orient="horz" pos="4173" userDrawn="1">
          <p15:clr>
            <a:srgbClr val="A4A3A4"/>
          </p15:clr>
        </p15:guide>
        <p15:guide id="19" pos="325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66"/>
    <a:srgbClr val="336699"/>
    <a:srgbClr val="FFFF99"/>
    <a:srgbClr val="40984B"/>
    <a:srgbClr val="025F95"/>
    <a:srgbClr val="14629D"/>
    <a:srgbClr val="FEF16B"/>
    <a:srgbClr val="66FF33"/>
    <a:srgbClr val="849549"/>
    <a:srgbClr val="8791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Stile medio 2 - Color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60" autoAdjust="0"/>
    <p:restoredTop sz="97030" autoAdjust="0"/>
  </p:normalViewPr>
  <p:slideViewPr>
    <p:cSldViewPr snapToGrid="0" snapToObjects="1">
      <p:cViewPr varScale="1">
        <p:scale>
          <a:sx n="110" d="100"/>
          <a:sy n="110" d="100"/>
        </p:scale>
        <p:origin x="1853" y="82"/>
      </p:cViewPr>
      <p:guideLst>
        <p:guide orient="horz" pos="2608"/>
        <p:guide pos="3368"/>
        <p:guide pos="6633"/>
        <p:guide pos="4320"/>
        <p:guide orient="horz" pos="1655"/>
        <p:guide orient="horz" pos="4513"/>
        <p:guide orient="horz" pos="771"/>
        <p:guide pos="3504"/>
        <p:guide orient="horz" pos="4173"/>
        <p:guide pos="325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microsoft.com/office/2016/11/relationships/changesInfo" Target="changesInfos/changesInfo1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ott. Giovanni D'Ambruoso" userId="277cba20-ebea-416f-bbe7-c288a60aa5d2" providerId="ADAL" clId="{78907EDC-CF97-407C-BDD5-6C60F9F693C5}"/>
    <pc:docChg chg="custSel delSld modSld">
      <pc:chgData name="dott. Giovanni D'Ambruoso" userId="277cba20-ebea-416f-bbe7-c288a60aa5d2" providerId="ADAL" clId="{78907EDC-CF97-407C-BDD5-6C60F9F693C5}" dt="2026-06-04T14:48:10.544" v="142" actId="1076"/>
      <pc:docMkLst>
        <pc:docMk/>
      </pc:docMkLst>
      <pc:sldChg chg="modSp mod">
        <pc:chgData name="dott. Giovanni D'Ambruoso" userId="277cba20-ebea-416f-bbe7-c288a60aa5d2" providerId="ADAL" clId="{78907EDC-CF97-407C-BDD5-6C60F9F693C5}" dt="2026-05-20T07:16:38.869" v="16" actId="20577"/>
        <pc:sldMkLst>
          <pc:docMk/>
          <pc:sldMk cId="1509598817" sldId="257"/>
        </pc:sldMkLst>
        <pc:spChg chg="mod">
          <ac:chgData name="dott. Giovanni D'Ambruoso" userId="277cba20-ebea-416f-bbe7-c288a60aa5d2" providerId="ADAL" clId="{78907EDC-CF97-407C-BDD5-6C60F9F693C5}" dt="2026-05-20T07:16:38.869" v="16" actId="20577"/>
          <ac:spMkLst>
            <pc:docMk/>
            <pc:sldMk cId="1509598817" sldId="257"/>
            <ac:spMk id="8" creationId="{B84E4CBE-72B8-884F-8CC7-70A9D273D129}"/>
          </ac:spMkLst>
        </pc:spChg>
      </pc:sldChg>
      <pc:sldChg chg="modSp mod">
        <pc:chgData name="dott. Giovanni D'Ambruoso" userId="277cba20-ebea-416f-bbe7-c288a60aa5d2" providerId="ADAL" clId="{78907EDC-CF97-407C-BDD5-6C60F9F693C5}" dt="2026-06-04T14:34:15.068" v="108" actId="13926"/>
        <pc:sldMkLst>
          <pc:docMk/>
          <pc:sldMk cId="1380176531" sldId="590"/>
        </pc:sldMkLst>
        <pc:spChg chg="mod">
          <ac:chgData name="dott. Giovanni D'Ambruoso" userId="277cba20-ebea-416f-bbe7-c288a60aa5d2" providerId="ADAL" clId="{78907EDC-CF97-407C-BDD5-6C60F9F693C5}" dt="2026-06-04T14:34:15.068" v="108" actId="13926"/>
          <ac:spMkLst>
            <pc:docMk/>
            <pc:sldMk cId="1380176531" sldId="590"/>
            <ac:spMk id="10" creationId="{00000000-0000-0000-0000-000000000000}"/>
          </ac:spMkLst>
        </pc:spChg>
        <pc:spChg chg="mod">
          <ac:chgData name="dott. Giovanni D'Ambruoso" userId="277cba20-ebea-416f-bbe7-c288a60aa5d2" providerId="ADAL" clId="{78907EDC-CF97-407C-BDD5-6C60F9F693C5}" dt="2026-05-20T07:26:51.175" v="76" actId="20577"/>
          <ac:spMkLst>
            <pc:docMk/>
            <pc:sldMk cId="1380176531" sldId="590"/>
            <ac:spMk id="14" creationId="{00000000-0000-0000-0000-000000000000}"/>
          </ac:spMkLst>
        </pc:spChg>
      </pc:sldChg>
      <pc:sldChg chg="del">
        <pc:chgData name="dott. Giovanni D'Ambruoso" userId="277cba20-ebea-416f-bbe7-c288a60aa5d2" providerId="ADAL" clId="{78907EDC-CF97-407C-BDD5-6C60F9F693C5}" dt="2026-06-04T14:47:19.445" v="138" actId="2696"/>
        <pc:sldMkLst>
          <pc:docMk/>
          <pc:sldMk cId="3126007738" sldId="591"/>
        </pc:sldMkLst>
      </pc:sldChg>
      <pc:sldChg chg="addSp delSp modSp mod">
        <pc:chgData name="dott. Giovanni D'Ambruoso" userId="277cba20-ebea-416f-bbe7-c288a60aa5d2" providerId="ADAL" clId="{78907EDC-CF97-407C-BDD5-6C60F9F693C5}" dt="2026-06-04T14:44:36.942" v="133" actId="1076"/>
        <pc:sldMkLst>
          <pc:docMk/>
          <pc:sldMk cId="244824717" sldId="628"/>
        </pc:sldMkLst>
        <pc:picChg chg="add mod">
          <ac:chgData name="dott. Giovanni D'Ambruoso" userId="277cba20-ebea-416f-bbe7-c288a60aa5d2" providerId="ADAL" clId="{78907EDC-CF97-407C-BDD5-6C60F9F693C5}" dt="2026-06-04T14:44:36.942" v="133" actId="1076"/>
          <ac:picMkLst>
            <pc:docMk/>
            <pc:sldMk cId="244824717" sldId="628"/>
            <ac:picMk id="3" creationId="{6DABA979-E4FB-20BF-4F9C-80F942C6C7E7}"/>
          </ac:picMkLst>
        </pc:picChg>
        <pc:picChg chg="add del mod">
          <ac:chgData name="dott. Giovanni D'Ambruoso" userId="277cba20-ebea-416f-bbe7-c288a60aa5d2" providerId="ADAL" clId="{78907EDC-CF97-407C-BDD5-6C60F9F693C5}" dt="2026-06-04T14:44:20.477" v="128" actId="478"/>
          <ac:picMkLst>
            <pc:docMk/>
            <pc:sldMk cId="244824717" sldId="628"/>
            <ac:picMk id="4" creationId="{03B007EF-103B-6100-ABA1-E66B0892828B}"/>
          </ac:picMkLst>
        </pc:picChg>
      </pc:sldChg>
      <pc:sldChg chg="addSp delSp modSp mod">
        <pc:chgData name="dott. Giovanni D'Ambruoso" userId="277cba20-ebea-416f-bbe7-c288a60aa5d2" providerId="ADAL" clId="{78907EDC-CF97-407C-BDD5-6C60F9F693C5}" dt="2026-06-04T14:45:31.996" v="137" actId="1076"/>
        <pc:sldMkLst>
          <pc:docMk/>
          <pc:sldMk cId="1455536902" sldId="637"/>
        </pc:sldMkLst>
        <pc:picChg chg="add del mod">
          <ac:chgData name="dott. Giovanni D'Ambruoso" userId="277cba20-ebea-416f-bbe7-c288a60aa5d2" providerId="ADAL" clId="{78907EDC-CF97-407C-BDD5-6C60F9F693C5}" dt="2026-06-04T14:45:24.036" v="134" actId="478"/>
          <ac:picMkLst>
            <pc:docMk/>
            <pc:sldMk cId="1455536902" sldId="637"/>
            <ac:picMk id="3" creationId="{19CE29FA-5DE8-2A80-1C3E-B3378FF9DAD2}"/>
          </ac:picMkLst>
        </pc:picChg>
        <pc:picChg chg="add mod">
          <ac:chgData name="dott. Giovanni D'Ambruoso" userId="277cba20-ebea-416f-bbe7-c288a60aa5d2" providerId="ADAL" clId="{78907EDC-CF97-407C-BDD5-6C60F9F693C5}" dt="2026-06-04T14:45:31.996" v="137" actId="1076"/>
          <ac:picMkLst>
            <pc:docMk/>
            <pc:sldMk cId="1455536902" sldId="637"/>
            <ac:picMk id="4" creationId="{E3A6F003-970E-A10C-E76E-22DAF7A55722}"/>
          </ac:picMkLst>
        </pc:picChg>
      </pc:sldChg>
      <pc:sldChg chg="addSp delSp modSp mod">
        <pc:chgData name="dott. Giovanni D'Ambruoso" userId="277cba20-ebea-416f-bbe7-c288a60aa5d2" providerId="ADAL" clId="{78907EDC-CF97-407C-BDD5-6C60F9F693C5}" dt="2026-06-04T14:48:10.544" v="142" actId="1076"/>
        <pc:sldMkLst>
          <pc:docMk/>
          <pc:sldMk cId="3375072109" sldId="641"/>
        </pc:sldMkLst>
        <pc:graphicFrameChg chg="del">
          <ac:chgData name="dott. Giovanni D'Ambruoso" userId="277cba20-ebea-416f-bbe7-c288a60aa5d2" providerId="ADAL" clId="{78907EDC-CF97-407C-BDD5-6C60F9F693C5}" dt="2026-06-04T14:48:03.768" v="139" actId="478"/>
          <ac:graphicFrameMkLst>
            <pc:docMk/>
            <pc:sldMk cId="3375072109" sldId="641"/>
            <ac:graphicFrameMk id="2" creationId="{1C4ABC04-28D0-C760-1B0A-C0AB5C1541A0}"/>
          </ac:graphicFrameMkLst>
        </pc:graphicFrameChg>
        <pc:picChg chg="add mod">
          <ac:chgData name="dott. Giovanni D'Ambruoso" userId="277cba20-ebea-416f-bbe7-c288a60aa5d2" providerId="ADAL" clId="{78907EDC-CF97-407C-BDD5-6C60F9F693C5}" dt="2026-06-04T14:48:10.544" v="142" actId="1076"/>
          <ac:picMkLst>
            <pc:docMk/>
            <pc:sldMk cId="3375072109" sldId="641"/>
            <ac:picMk id="4" creationId="{69AFB7BC-58EB-4A65-ACFB-68B3D910566E}"/>
          </ac:picMkLst>
        </pc:picChg>
      </pc:sldChg>
      <pc:sldChg chg="addSp delSp modSp mod">
        <pc:chgData name="dott. Giovanni D'Ambruoso" userId="277cba20-ebea-416f-bbe7-c288a60aa5d2" providerId="ADAL" clId="{78907EDC-CF97-407C-BDD5-6C60F9F693C5}" dt="2026-05-20T07:41:05.106" v="107" actId="14100"/>
        <pc:sldMkLst>
          <pc:docMk/>
          <pc:sldMk cId="1134288239" sldId="648"/>
        </pc:sldMkLst>
        <pc:picChg chg="add mod">
          <ac:chgData name="dott. Giovanni D'Ambruoso" userId="277cba20-ebea-416f-bbe7-c288a60aa5d2" providerId="ADAL" clId="{78907EDC-CF97-407C-BDD5-6C60F9F693C5}" dt="2026-05-20T07:41:05.106" v="107" actId="14100"/>
          <ac:picMkLst>
            <pc:docMk/>
            <pc:sldMk cId="1134288239" sldId="648"/>
            <ac:picMk id="4" creationId="{11EF07E9-5370-5E1E-B0A1-12221392E00F}"/>
          </ac:picMkLst>
        </pc:picChg>
      </pc:sldChg>
      <pc:sldChg chg="addSp delSp modSp mod">
        <pc:chgData name="dott. Giovanni D'Ambruoso" userId="277cba20-ebea-416f-bbe7-c288a60aa5d2" providerId="ADAL" clId="{78907EDC-CF97-407C-BDD5-6C60F9F693C5}" dt="2026-05-20T07:40:17.412" v="103" actId="14100"/>
        <pc:sldMkLst>
          <pc:docMk/>
          <pc:sldMk cId="1003699783" sldId="649"/>
        </pc:sldMkLst>
        <pc:picChg chg="add mod">
          <ac:chgData name="dott. Giovanni D'Ambruoso" userId="277cba20-ebea-416f-bbe7-c288a60aa5d2" providerId="ADAL" clId="{78907EDC-CF97-407C-BDD5-6C60F9F693C5}" dt="2026-05-20T07:40:17.412" v="103" actId="14100"/>
          <ac:picMkLst>
            <pc:docMk/>
            <pc:sldMk cId="1003699783" sldId="649"/>
            <ac:picMk id="7" creationId="{06C8C94B-0B9E-51C8-C74C-5B31CFF7EE95}"/>
          </ac:picMkLst>
        </pc:picChg>
      </pc:sldChg>
      <pc:sldChg chg="modSp mod">
        <pc:chgData name="dott. Giovanni D'Ambruoso" userId="277cba20-ebea-416f-bbe7-c288a60aa5d2" providerId="ADAL" clId="{78907EDC-CF97-407C-BDD5-6C60F9F693C5}" dt="2026-06-04T14:42:43.324" v="127" actId="13926"/>
        <pc:sldMkLst>
          <pc:docMk/>
          <pc:sldMk cId="144515193" sldId="651"/>
        </pc:sldMkLst>
        <pc:spChg chg="mod">
          <ac:chgData name="dott. Giovanni D'Ambruoso" userId="277cba20-ebea-416f-bbe7-c288a60aa5d2" providerId="ADAL" clId="{78907EDC-CF97-407C-BDD5-6C60F9F693C5}" dt="2026-06-04T14:42:43.324" v="127" actId="13926"/>
          <ac:spMkLst>
            <pc:docMk/>
            <pc:sldMk cId="144515193" sldId="651"/>
            <ac:spMk id="2" creationId="{40A616C7-25EA-6F07-1582-CEFF102BEDB7}"/>
          </ac:spMkLst>
        </pc:spChg>
        <pc:spChg chg="mod">
          <ac:chgData name="dott. Giovanni D'Ambruoso" userId="277cba20-ebea-416f-bbe7-c288a60aa5d2" providerId="ADAL" clId="{78907EDC-CF97-407C-BDD5-6C60F9F693C5}" dt="2026-05-20T07:31:16.815" v="80" actId="20577"/>
          <ac:spMkLst>
            <pc:docMk/>
            <pc:sldMk cId="144515193" sldId="651"/>
            <ac:spMk id="14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3" y="2"/>
            <a:ext cx="2919517" cy="495348"/>
          </a:xfrm>
          <a:prstGeom prst="rect">
            <a:avLst/>
          </a:prstGeom>
        </p:spPr>
        <p:txBody>
          <a:bodyPr vert="horz" lIns="89826" tIns="44913" rIns="89826" bIns="44913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16274" y="2"/>
            <a:ext cx="2919517" cy="495348"/>
          </a:xfrm>
          <a:prstGeom prst="rect">
            <a:avLst/>
          </a:prstGeom>
        </p:spPr>
        <p:txBody>
          <a:bodyPr vert="horz" lIns="89826" tIns="44913" rIns="89826" bIns="44913" rtlCol="0"/>
          <a:lstStyle>
            <a:lvl1pPr algn="r">
              <a:defRPr sz="1200"/>
            </a:lvl1pPr>
          </a:lstStyle>
          <a:p>
            <a:fld id="{B365E064-139C-4A47-9B4C-AE43185BCFF8}" type="datetimeFigureOut">
              <a:rPr lang="it-IT" smtClean="0"/>
              <a:t>04/06/2026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014413" y="1235075"/>
            <a:ext cx="4708525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9826" tIns="44913" rIns="89826" bIns="44913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3735" y="4751219"/>
            <a:ext cx="5389880" cy="3887362"/>
          </a:xfrm>
          <a:prstGeom prst="rect">
            <a:avLst/>
          </a:prstGeom>
        </p:spPr>
        <p:txBody>
          <a:bodyPr vert="horz" lIns="89826" tIns="44913" rIns="89826" bIns="44913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3" y="9377319"/>
            <a:ext cx="2919517" cy="495347"/>
          </a:xfrm>
          <a:prstGeom prst="rect">
            <a:avLst/>
          </a:prstGeom>
        </p:spPr>
        <p:txBody>
          <a:bodyPr vert="horz" lIns="89826" tIns="44913" rIns="89826" bIns="44913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16274" y="9377319"/>
            <a:ext cx="2919517" cy="495347"/>
          </a:xfrm>
          <a:prstGeom prst="rect">
            <a:avLst/>
          </a:prstGeom>
        </p:spPr>
        <p:txBody>
          <a:bodyPr vert="horz" lIns="89826" tIns="44913" rIns="89826" bIns="44913" rtlCol="0" anchor="b"/>
          <a:lstStyle>
            <a:lvl1pPr algn="r">
              <a:defRPr sz="1200"/>
            </a:lvl1pPr>
          </a:lstStyle>
          <a:p>
            <a:fld id="{922DC458-E52B-4442-BF17-437186D365D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885701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C3F2753-0DC3-4986-A4F4-3E2A803FDF15}" type="slidenum">
              <a:rPr lang="it-IT" smtClean="0"/>
              <a:pPr>
                <a:defRPr/>
              </a:pPr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196794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C3F2753-0DC3-4986-A4F4-3E2A803FDF15}" type="slidenum">
              <a:rPr lang="it-IT" smtClean="0"/>
              <a:pPr>
                <a:defRPr/>
              </a:pPr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805332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C3F2753-0DC3-4986-A4F4-3E2A803FDF15}" type="slidenum">
              <a:rPr lang="it-IT" smtClean="0"/>
              <a:pPr>
                <a:defRPr/>
              </a:pPr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602658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C3F2753-0DC3-4986-A4F4-3E2A803FDF15}" type="slidenum">
              <a:rPr lang="it-IT" smtClean="0"/>
              <a:pPr>
                <a:defRPr/>
              </a:pPr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3220571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C3F2753-0DC3-4986-A4F4-3E2A803FDF15}" type="slidenum">
              <a:rPr lang="it-IT" smtClean="0"/>
              <a:pPr>
                <a:defRPr/>
              </a:pPr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1001632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C3F2753-0DC3-4986-A4F4-3E2A803FDF15}" type="slidenum">
              <a:rPr lang="it-IT" smtClean="0"/>
              <a:pPr>
                <a:defRPr/>
              </a:pPr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7689974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C3F2753-0DC3-4986-A4F4-3E2A803FDF15}" type="slidenum">
              <a:rPr lang="it-IT" smtClean="0"/>
              <a:pPr>
                <a:defRPr/>
              </a:pPr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777705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C3F2753-0DC3-4986-A4F4-3E2A803FDF15}" type="slidenum">
              <a:rPr lang="it-IT" smtClean="0"/>
              <a:pPr>
                <a:defRPr/>
              </a:pPr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4616361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C3F2753-0DC3-4986-A4F4-3E2A803FDF15}" type="slidenum">
              <a:rPr lang="it-IT" smtClean="0"/>
              <a:pPr>
                <a:defRPr/>
              </a:pPr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240383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C3F2753-0DC3-4986-A4F4-3E2A803FDF15}" type="slidenum">
              <a:rPr lang="it-IT" smtClean="0"/>
              <a:pPr>
                <a:defRPr/>
              </a:pPr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388670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C3F2753-0DC3-4986-A4F4-3E2A803FDF15}" type="slidenum">
              <a:rPr lang="it-IT" smtClean="0"/>
              <a:pPr>
                <a:defRPr/>
              </a:pPr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343042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C3F2753-0DC3-4986-A4F4-3E2A803FDF15}" type="slidenum">
              <a:rPr lang="it-IT" smtClean="0"/>
              <a:pPr>
                <a:defRPr/>
              </a:pPr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964246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C3F2753-0DC3-4986-A4F4-3E2A803FDF15}" type="slidenum">
              <a:rPr lang="it-IT" smtClean="0"/>
              <a:pPr>
                <a:defRPr/>
              </a:pPr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570440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C3F2753-0DC3-4986-A4F4-3E2A803FDF15}" type="slidenum">
              <a:rPr lang="it-IT" smtClean="0"/>
              <a:pPr>
                <a:defRPr/>
              </a:pPr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707411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C3F2753-0DC3-4986-A4F4-3E2A803FDF15}" type="slidenum">
              <a:rPr lang="it-IT" smtClean="0"/>
              <a:pPr>
                <a:defRPr/>
              </a:pPr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771166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C3F2753-0DC3-4986-A4F4-3E2A803FDF15}" type="slidenum">
              <a:rPr lang="it-IT" smtClean="0"/>
              <a:pPr>
                <a:defRPr/>
              </a:pPr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911002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C3F2753-0DC3-4986-A4F4-3E2A803FDF15}" type="slidenum">
              <a:rPr lang="it-IT" smtClean="0"/>
              <a:pPr>
                <a:defRPr/>
              </a:pPr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831601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77FDC6E1-BB66-4E4A-A208-809EE7130F99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 flipV="1">
            <a:off x="287150" y="848561"/>
            <a:ext cx="10152000" cy="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59593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magine 16">
            <a:extLst>
              <a:ext uri="{FF2B5EF4-FFF2-40B4-BE49-F238E27FC236}">
                <a16:creationId xmlns:a16="http://schemas.microsoft.com/office/drawing/2014/main" id="{513C4248-DF84-6E4E-9DAB-E57A6F77461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prstClr val="black"/>
              <a:schemeClr val="accent5">
                <a:lumMod val="20000"/>
                <a:lumOff val="80000"/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62000" y="7187363"/>
            <a:ext cx="10368000" cy="280851"/>
          </a:xfrm>
          <a:prstGeom prst="rect">
            <a:avLst/>
          </a:prstGeom>
        </p:spPr>
      </p:pic>
      <p:sp>
        <p:nvSpPr>
          <p:cNvPr id="11" name="Rettangolo 10">
            <a:extLst>
              <a:ext uri="{FF2B5EF4-FFF2-40B4-BE49-F238E27FC236}">
                <a16:creationId xmlns:a16="http://schemas.microsoft.com/office/drawing/2014/main" id="{4299E42D-DD1B-AE4B-8576-4FC1971CABE5}"/>
              </a:ext>
            </a:extLst>
          </p:cNvPr>
          <p:cNvSpPr/>
          <p:nvPr userDrawn="1"/>
        </p:nvSpPr>
        <p:spPr>
          <a:xfrm>
            <a:off x="9555108" y="7150787"/>
            <a:ext cx="94545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it-IT" sz="1400" dirty="0">
                <a:solidFill>
                  <a:srgbClr val="14629D"/>
                </a:solidFill>
                <a:latin typeface="+mn-lt"/>
              </a:rPr>
              <a:t>Pagina </a:t>
            </a:r>
            <a:fld id="{386AE5E1-BA3F-4203-AF6A-38277FC4E862}" type="slidenum">
              <a:rPr lang="it-IT" sz="1400" smtClean="0">
                <a:solidFill>
                  <a:srgbClr val="14629D"/>
                </a:solidFill>
                <a:latin typeface="+mn-lt"/>
              </a:rPr>
              <a:pPr algn="r"/>
              <a:t>‹N›</a:t>
            </a:fld>
            <a:endParaRPr lang="it-IT" sz="1400" dirty="0">
              <a:solidFill>
                <a:srgbClr val="14629D"/>
              </a:solidFill>
              <a:latin typeface="+mn-lt"/>
            </a:endParaRPr>
          </a:p>
        </p:txBody>
      </p:sp>
      <p:pic>
        <p:nvPicPr>
          <p:cNvPr id="15" name="Immagine 14">
            <a:extLst>
              <a:ext uri="{FF2B5EF4-FFF2-40B4-BE49-F238E27FC236}">
                <a16:creationId xmlns:a16="http://schemas.microsoft.com/office/drawing/2014/main" id="{4E4E743C-1776-344E-A3BB-0070BCEA28D7}"/>
              </a:ext>
            </a:extLst>
          </p:cNvPr>
          <p:cNvPicPr>
            <a:picLocks/>
          </p:cNvPicPr>
          <p:nvPr userDrawn="1"/>
        </p:nvPicPr>
        <p:blipFill>
          <a:blip r:embed="rId3"/>
          <a:stretch>
            <a:fillRect/>
          </a:stretch>
        </p:blipFill>
        <p:spPr>
          <a:xfrm flipV="1">
            <a:off x="161126" y="896687"/>
            <a:ext cx="10364400" cy="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3971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398019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magine 16">
            <a:extLst>
              <a:ext uri="{FF2B5EF4-FFF2-40B4-BE49-F238E27FC236}">
                <a16:creationId xmlns:a16="http://schemas.microsoft.com/office/drawing/2014/main" id="{513C4248-DF84-6E4E-9DAB-E57A6F77461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prstClr val="black"/>
              <a:schemeClr val="accent5">
                <a:lumMod val="20000"/>
                <a:lumOff val="80000"/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62000" y="7187363"/>
            <a:ext cx="10368000" cy="280851"/>
          </a:xfrm>
          <a:prstGeom prst="rect">
            <a:avLst/>
          </a:prstGeom>
        </p:spPr>
      </p:pic>
      <p:sp>
        <p:nvSpPr>
          <p:cNvPr id="11" name="Rettangolo 10">
            <a:extLst>
              <a:ext uri="{FF2B5EF4-FFF2-40B4-BE49-F238E27FC236}">
                <a16:creationId xmlns:a16="http://schemas.microsoft.com/office/drawing/2014/main" id="{4299E42D-DD1B-AE4B-8576-4FC1971CABE5}"/>
              </a:ext>
            </a:extLst>
          </p:cNvPr>
          <p:cNvSpPr/>
          <p:nvPr userDrawn="1"/>
        </p:nvSpPr>
        <p:spPr>
          <a:xfrm>
            <a:off x="9555108" y="7150787"/>
            <a:ext cx="94545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it-IT" sz="1400" dirty="0">
                <a:solidFill>
                  <a:srgbClr val="14629D"/>
                </a:solidFill>
                <a:latin typeface="+mn-lt"/>
              </a:rPr>
              <a:t>Pagina </a:t>
            </a:r>
            <a:fld id="{386AE5E1-BA3F-4203-AF6A-38277FC4E862}" type="slidenum">
              <a:rPr lang="it-IT" sz="1400" smtClean="0">
                <a:solidFill>
                  <a:srgbClr val="14629D"/>
                </a:solidFill>
                <a:latin typeface="+mn-lt"/>
              </a:rPr>
              <a:pPr algn="r"/>
              <a:t>‹N›</a:t>
            </a:fld>
            <a:endParaRPr lang="it-IT" sz="1400" dirty="0">
              <a:solidFill>
                <a:srgbClr val="14629D"/>
              </a:solidFill>
              <a:latin typeface="+mn-lt"/>
            </a:endParaRPr>
          </a:p>
        </p:txBody>
      </p:sp>
      <p:pic>
        <p:nvPicPr>
          <p:cNvPr id="15" name="Immagine 14">
            <a:extLst>
              <a:ext uri="{FF2B5EF4-FFF2-40B4-BE49-F238E27FC236}">
                <a16:creationId xmlns:a16="http://schemas.microsoft.com/office/drawing/2014/main" id="{4E4E743C-1776-344E-A3BB-0070BCEA28D7}"/>
              </a:ext>
            </a:extLst>
          </p:cNvPr>
          <p:cNvPicPr>
            <a:picLocks/>
          </p:cNvPicPr>
          <p:nvPr userDrawn="1"/>
        </p:nvPicPr>
        <p:blipFill>
          <a:blip r:embed="rId3"/>
          <a:stretch>
            <a:fillRect/>
          </a:stretch>
        </p:blipFill>
        <p:spPr>
          <a:xfrm flipV="1">
            <a:off x="161126" y="896687"/>
            <a:ext cx="10364400" cy="36000"/>
          </a:xfrm>
          <a:prstGeom prst="rect">
            <a:avLst/>
          </a:prstGeom>
        </p:spPr>
      </p:pic>
      <p:sp>
        <p:nvSpPr>
          <p:cNvPr id="21" name="Titolo 1"/>
          <p:cNvSpPr>
            <a:spLocks noGrp="1"/>
          </p:cNvSpPr>
          <p:nvPr>
            <p:ph type="title"/>
          </p:nvPr>
        </p:nvSpPr>
        <p:spPr>
          <a:xfrm>
            <a:off x="360000" y="144933"/>
            <a:ext cx="7729728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it-IT" sz="2800" b="1" noProof="0" dirty="0">
                <a:solidFill>
                  <a:srgbClr val="14629D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defTabSz="457200"/>
            <a:r>
              <a:rPr lang="it-IT" noProof="0" dirty="0"/>
              <a:t>Fare clic per modificare lo stile del titolo</a:t>
            </a:r>
          </a:p>
        </p:txBody>
      </p:sp>
      <p:sp>
        <p:nvSpPr>
          <p:cNvPr id="22" name="Segnaposto testo 2"/>
          <p:cNvSpPr>
            <a:spLocks noGrp="1"/>
          </p:cNvSpPr>
          <p:nvPr>
            <p:ph type="body" idx="1"/>
          </p:nvPr>
        </p:nvSpPr>
        <p:spPr>
          <a:xfrm>
            <a:off x="360000" y="533030"/>
            <a:ext cx="6801612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it-IT" sz="1600" noProof="0" dirty="0" smtClean="0">
                <a:solidFill>
                  <a:srgbClr val="14629D"/>
                </a:solidFill>
              </a:defRPr>
            </a:lvl1pPr>
          </a:lstStyle>
          <a:p>
            <a:pPr marL="0" lvl="0" defTabSz="457200"/>
            <a:r>
              <a:rPr lang="it-IT" noProof="0" dirty="0"/>
              <a:t>Modifica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28992724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29908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8532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8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1">
            <a:extLst>
              <a:ext uri="{FF2B5EF4-FFF2-40B4-BE49-F238E27FC236}">
                <a16:creationId xmlns:a16="http://schemas.microsoft.com/office/drawing/2014/main" id="{B84E4CBE-72B8-884F-8CC7-70A9D273D129}"/>
              </a:ext>
            </a:extLst>
          </p:cNvPr>
          <p:cNvSpPr txBox="1">
            <a:spLocks/>
          </p:cNvSpPr>
          <p:nvPr/>
        </p:nvSpPr>
        <p:spPr>
          <a:xfrm>
            <a:off x="392905" y="3671861"/>
            <a:ext cx="9906000" cy="489816"/>
          </a:xfrm>
          <a:prstGeom prst="rect">
            <a:avLst/>
          </a:prstGeom>
        </p:spPr>
        <p:txBody>
          <a:bodyPr/>
          <a:lstStyle>
            <a:lvl1pPr algn="l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5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3600" b="1" i="1" dirty="0">
                <a:solidFill>
                  <a:srgbClr val="0159A1"/>
                </a:solidFill>
              </a:rPr>
              <a:t>Piano Economico Finanziario </a:t>
            </a:r>
          </a:p>
          <a:p>
            <a:pPr algn="ctr"/>
            <a:r>
              <a:rPr lang="it-IT" sz="3600" b="1" i="1" dirty="0">
                <a:solidFill>
                  <a:srgbClr val="0159A1"/>
                </a:solidFill>
              </a:rPr>
              <a:t>2025 v5</a:t>
            </a:r>
          </a:p>
        </p:txBody>
      </p:sp>
    </p:spTree>
    <p:extLst>
      <p:ext uri="{BB962C8B-B14F-4D97-AF65-F5344CB8AC3E}">
        <p14:creationId xmlns:p14="http://schemas.microsoft.com/office/powerpoint/2010/main" val="15095988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ellaDiTesto 7">
            <a:extLst>
              <a:ext uri="{FF2B5EF4-FFF2-40B4-BE49-F238E27FC236}">
                <a16:creationId xmlns:a16="http://schemas.microsoft.com/office/drawing/2014/main" id="{98919D38-37C8-D245-BEBB-7FF6F42A0A35}"/>
              </a:ext>
            </a:extLst>
          </p:cNvPr>
          <p:cNvSpPr txBox="1"/>
          <p:nvPr/>
        </p:nvSpPr>
        <p:spPr>
          <a:xfrm>
            <a:off x="172044" y="96357"/>
            <a:ext cx="88920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>
                <a:solidFill>
                  <a:srgbClr val="14629D"/>
                </a:solidFill>
              </a:rPr>
              <a:t>Ipotesi ingresso dei Comuni pugliesi</a:t>
            </a:r>
          </a:p>
        </p:txBody>
      </p:sp>
      <p:graphicFrame>
        <p:nvGraphicFramePr>
          <p:cNvPr id="3" name="Tabella 2">
            <a:extLst>
              <a:ext uri="{FF2B5EF4-FFF2-40B4-BE49-F238E27FC236}">
                <a16:creationId xmlns:a16="http://schemas.microsoft.com/office/drawing/2014/main" id="{3DA08001-2B2F-47CE-C6E6-F2ADA44BBE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2724287"/>
              </p:ext>
            </p:extLst>
          </p:nvPr>
        </p:nvGraphicFramePr>
        <p:xfrm>
          <a:off x="172043" y="1693718"/>
          <a:ext cx="10291601" cy="4842160"/>
        </p:xfrm>
        <a:graphic>
          <a:graphicData uri="http://schemas.openxmlformats.org/drawingml/2006/table">
            <a:tbl>
              <a:tblPr/>
              <a:tblGrid>
                <a:gridCol w="1731479">
                  <a:extLst>
                    <a:ext uri="{9D8B030D-6E8A-4147-A177-3AD203B41FA5}">
                      <a16:colId xmlns:a16="http://schemas.microsoft.com/office/drawing/2014/main" val="2271376871"/>
                    </a:ext>
                  </a:extLst>
                </a:gridCol>
                <a:gridCol w="1887117">
                  <a:extLst>
                    <a:ext uri="{9D8B030D-6E8A-4147-A177-3AD203B41FA5}">
                      <a16:colId xmlns:a16="http://schemas.microsoft.com/office/drawing/2014/main" val="2904632893"/>
                    </a:ext>
                  </a:extLst>
                </a:gridCol>
                <a:gridCol w="3132226">
                  <a:extLst>
                    <a:ext uri="{9D8B030D-6E8A-4147-A177-3AD203B41FA5}">
                      <a16:colId xmlns:a16="http://schemas.microsoft.com/office/drawing/2014/main" val="3830969265"/>
                    </a:ext>
                  </a:extLst>
                </a:gridCol>
                <a:gridCol w="1264564">
                  <a:extLst>
                    <a:ext uri="{9D8B030D-6E8A-4147-A177-3AD203B41FA5}">
                      <a16:colId xmlns:a16="http://schemas.microsoft.com/office/drawing/2014/main" val="698592157"/>
                    </a:ext>
                  </a:extLst>
                </a:gridCol>
                <a:gridCol w="2276215">
                  <a:extLst>
                    <a:ext uri="{9D8B030D-6E8A-4147-A177-3AD203B41FA5}">
                      <a16:colId xmlns:a16="http://schemas.microsoft.com/office/drawing/2014/main" val="4123496187"/>
                    </a:ext>
                  </a:extLst>
                </a:gridCol>
              </a:tblGrid>
              <a:tr h="484216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sng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Numero Comuni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sng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Cumulato abitanti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fontAlgn="ctr" latinLnBrk="0" hangingPunct="1"/>
                      <a:r>
                        <a:rPr lang="it-IT" sz="10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Range abitanti Comuni Puglia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fontAlgn="ctr" latinLnBrk="0" hangingPunct="1"/>
                      <a:r>
                        <a:rPr lang="it-IT" sz="10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Legenda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sng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Periodo ingresso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6122690"/>
                  </a:ext>
                </a:extLst>
              </a:tr>
              <a:tr h="484216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effectLst/>
                          <a:latin typeface="Arial" panose="020B0604020202020204" pitchFamily="34" charset="0"/>
                        </a:rPr>
                        <a:t>                  914.756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 dirty="0">
                          <a:effectLst/>
                          <a:latin typeface="Arial" panose="020B0604020202020204" pitchFamily="34" charset="0"/>
                        </a:rPr>
                        <a:t>Abitanti oltre 70.000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effectLst/>
                          <a:latin typeface="Arial" panose="020B0604020202020204" pitchFamily="34" charset="0"/>
                        </a:rPr>
                        <a:t>3° trimestre 2025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0814436"/>
                  </a:ext>
                </a:extLst>
              </a:tr>
              <a:tr h="484216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effectLst/>
                          <a:latin typeface="Arial" panose="020B0604020202020204" pitchFamily="34" charset="0"/>
                        </a:rPr>
                        <a:t>21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effectLst/>
                          <a:latin typeface="Arial" panose="020B0604020202020204" pitchFamily="34" charset="0"/>
                        </a:rPr>
                        <a:t>                  919.893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effectLst/>
                          <a:latin typeface="Arial" panose="020B0604020202020204" pitchFamily="34" charset="0"/>
                        </a:rPr>
                        <a:t>Abitanti 27.001 - 71.000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effectLst/>
                          <a:latin typeface="Arial" panose="020B0604020202020204" pitchFamily="34" charset="0"/>
                        </a:rPr>
                        <a:t>4° trimestre 2025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0065783"/>
                  </a:ext>
                </a:extLst>
              </a:tr>
              <a:tr h="484216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effectLst/>
                          <a:latin typeface="Arial" panose="020B0604020202020204" pitchFamily="34" charset="0"/>
                        </a:rPr>
                        <a:t>14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effectLst/>
                          <a:latin typeface="Arial" panose="020B0604020202020204" pitchFamily="34" charset="0"/>
                        </a:rPr>
                        <a:t>                  346.079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effectLst/>
                          <a:latin typeface="Arial" panose="020B0604020202020204" pitchFamily="34" charset="0"/>
                        </a:rPr>
                        <a:t>Abitanti 20.001 - 27.000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effectLst/>
                          <a:latin typeface="Arial" panose="020B0604020202020204" pitchFamily="34" charset="0"/>
                        </a:rPr>
                        <a:t>1° trimestre 2026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9064655"/>
                  </a:ext>
                </a:extLst>
              </a:tr>
              <a:tr h="484216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effectLst/>
                          <a:latin typeface="Arial" panose="020B0604020202020204" pitchFamily="34" charset="0"/>
                        </a:rPr>
                        <a:t>60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effectLst/>
                          <a:latin typeface="Arial" panose="020B0604020202020204" pitchFamily="34" charset="0"/>
                        </a:rPr>
                        <a:t>                  862.256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effectLst/>
                          <a:latin typeface="Arial" panose="020B0604020202020204" pitchFamily="34" charset="0"/>
                        </a:rPr>
                        <a:t>Abitanti 10.001 - 20.000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effectLst/>
                          <a:latin typeface="Arial" panose="020B0604020202020204" pitchFamily="34" charset="0"/>
                        </a:rPr>
                        <a:t>2° trimestre 2026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83603384"/>
                  </a:ext>
                </a:extLst>
              </a:tr>
              <a:tr h="484216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effectLst/>
                          <a:latin typeface="Arial" panose="020B0604020202020204" pitchFamily="34" charset="0"/>
                        </a:rPr>
                        <a:t>56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effectLst/>
                          <a:latin typeface="Arial" panose="020B0604020202020204" pitchFamily="34" charset="0"/>
                        </a:rPr>
                        <a:t>                  383.391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effectLst/>
                          <a:latin typeface="Arial" panose="020B0604020202020204" pitchFamily="34" charset="0"/>
                        </a:rPr>
                        <a:t>Abitanti 5.001 - 10.000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F85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effectLst/>
                          <a:latin typeface="Arial" panose="020B0604020202020204" pitchFamily="34" charset="0"/>
                        </a:rPr>
                        <a:t>3° trimestre 2026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695681"/>
                  </a:ext>
                </a:extLst>
              </a:tr>
              <a:tr h="484216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effectLst/>
                          <a:latin typeface="Arial" panose="020B0604020202020204" pitchFamily="34" charset="0"/>
                        </a:rPr>
                        <a:t>85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effectLst/>
                          <a:latin typeface="Arial" panose="020B0604020202020204" pitchFamily="34" charset="0"/>
                        </a:rPr>
                        <a:t>                  208.364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effectLst/>
                          <a:latin typeface="Arial" panose="020B0604020202020204" pitchFamily="34" charset="0"/>
                        </a:rPr>
                        <a:t>Abitanti 0 - 5.000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F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effectLst/>
                          <a:latin typeface="Arial" panose="020B0604020202020204" pitchFamily="34" charset="0"/>
                        </a:rPr>
                        <a:t>4° trimestre 2026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26455030"/>
                  </a:ext>
                </a:extLst>
              </a:tr>
              <a:tr h="484216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effectLst/>
                          <a:latin typeface="Arial" panose="020B0604020202020204" pitchFamily="34" charset="0"/>
                        </a:rPr>
                        <a:t>                    64.895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effectLst/>
                          <a:latin typeface="Arial" panose="020B0604020202020204" pitchFamily="34" charset="0"/>
                        </a:rPr>
                        <a:t>Comuni che hanno già aderito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28619631"/>
                  </a:ext>
                </a:extLst>
              </a:tr>
              <a:tr h="484216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effectLst/>
                          <a:latin typeface="Arial" panose="020B0604020202020204" pitchFamily="34" charset="0"/>
                        </a:rPr>
                        <a:t>                  174.532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effectLst/>
                          <a:latin typeface="Arial" panose="020B0604020202020204" pitchFamily="34" charset="0"/>
                        </a:rPr>
                        <a:t>Comuni in dissesto o riequilibrio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38053683"/>
                  </a:ext>
                </a:extLst>
              </a:tr>
              <a:tr h="484216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257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               3.874.166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TOTALI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43164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21567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ellaDiTesto 7">
            <a:extLst>
              <a:ext uri="{FF2B5EF4-FFF2-40B4-BE49-F238E27FC236}">
                <a16:creationId xmlns:a16="http://schemas.microsoft.com/office/drawing/2014/main" id="{98919D38-37C8-D245-BEBB-7FF6F42A0A35}"/>
              </a:ext>
            </a:extLst>
          </p:cNvPr>
          <p:cNvSpPr txBox="1"/>
          <p:nvPr/>
        </p:nvSpPr>
        <p:spPr>
          <a:xfrm>
            <a:off x="172044" y="96357"/>
            <a:ext cx="88920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>
                <a:solidFill>
                  <a:srgbClr val="14629D"/>
                </a:solidFill>
              </a:rPr>
              <a:t>Quote partecipazione Comuni e ipotesi di ingresso (1/7)</a:t>
            </a:r>
          </a:p>
        </p:txBody>
      </p:sp>
      <p:graphicFrame>
        <p:nvGraphicFramePr>
          <p:cNvPr id="2" name="Tabella 1">
            <a:extLst>
              <a:ext uri="{FF2B5EF4-FFF2-40B4-BE49-F238E27FC236}">
                <a16:creationId xmlns:a16="http://schemas.microsoft.com/office/drawing/2014/main" id="{59476A1A-B704-A41F-CCA9-67183A4D92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9031954"/>
              </p:ext>
            </p:extLst>
          </p:nvPr>
        </p:nvGraphicFramePr>
        <p:xfrm>
          <a:off x="172044" y="1433943"/>
          <a:ext cx="10312383" cy="5278567"/>
        </p:xfrm>
        <a:graphic>
          <a:graphicData uri="http://schemas.openxmlformats.org/drawingml/2006/table">
            <a:tbl>
              <a:tblPr/>
              <a:tblGrid>
                <a:gridCol w="380472">
                  <a:extLst>
                    <a:ext uri="{9D8B030D-6E8A-4147-A177-3AD203B41FA5}">
                      <a16:colId xmlns:a16="http://schemas.microsoft.com/office/drawing/2014/main" val="87960029"/>
                    </a:ext>
                  </a:extLst>
                </a:gridCol>
                <a:gridCol w="380472">
                  <a:extLst>
                    <a:ext uri="{9D8B030D-6E8A-4147-A177-3AD203B41FA5}">
                      <a16:colId xmlns:a16="http://schemas.microsoft.com/office/drawing/2014/main" val="2047640260"/>
                    </a:ext>
                  </a:extLst>
                </a:gridCol>
                <a:gridCol w="1791390">
                  <a:extLst>
                    <a:ext uri="{9D8B030D-6E8A-4147-A177-3AD203B41FA5}">
                      <a16:colId xmlns:a16="http://schemas.microsoft.com/office/drawing/2014/main" val="1439552941"/>
                    </a:ext>
                  </a:extLst>
                </a:gridCol>
                <a:gridCol w="689606">
                  <a:extLst>
                    <a:ext uri="{9D8B030D-6E8A-4147-A177-3AD203B41FA5}">
                      <a16:colId xmlns:a16="http://schemas.microsoft.com/office/drawing/2014/main" val="445455665"/>
                    </a:ext>
                  </a:extLst>
                </a:gridCol>
                <a:gridCol w="380472">
                  <a:extLst>
                    <a:ext uri="{9D8B030D-6E8A-4147-A177-3AD203B41FA5}">
                      <a16:colId xmlns:a16="http://schemas.microsoft.com/office/drawing/2014/main" val="1008902699"/>
                    </a:ext>
                  </a:extLst>
                </a:gridCol>
                <a:gridCol w="380472">
                  <a:extLst>
                    <a:ext uri="{9D8B030D-6E8A-4147-A177-3AD203B41FA5}">
                      <a16:colId xmlns:a16="http://schemas.microsoft.com/office/drawing/2014/main" val="3293587282"/>
                    </a:ext>
                  </a:extLst>
                </a:gridCol>
                <a:gridCol w="626194">
                  <a:extLst>
                    <a:ext uri="{9D8B030D-6E8A-4147-A177-3AD203B41FA5}">
                      <a16:colId xmlns:a16="http://schemas.microsoft.com/office/drawing/2014/main" val="198600728"/>
                    </a:ext>
                  </a:extLst>
                </a:gridCol>
                <a:gridCol w="507296">
                  <a:extLst>
                    <a:ext uri="{9D8B030D-6E8A-4147-A177-3AD203B41FA5}">
                      <a16:colId xmlns:a16="http://schemas.microsoft.com/office/drawing/2014/main" val="2211498524"/>
                    </a:ext>
                  </a:extLst>
                </a:gridCol>
                <a:gridCol w="610340">
                  <a:extLst>
                    <a:ext uri="{9D8B030D-6E8A-4147-A177-3AD203B41FA5}">
                      <a16:colId xmlns:a16="http://schemas.microsoft.com/office/drawing/2014/main" val="505043042"/>
                    </a:ext>
                  </a:extLst>
                </a:gridCol>
                <a:gridCol w="515223">
                  <a:extLst>
                    <a:ext uri="{9D8B030D-6E8A-4147-A177-3AD203B41FA5}">
                      <a16:colId xmlns:a16="http://schemas.microsoft.com/office/drawing/2014/main" val="3043197994"/>
                    </a:ext>
                  </a:extLst>
                </a:gridCol>
                <a:gridCol w="515223">
                  <a:extLst>
                    <a:ext uri="{9D8B030D-6E8A-4147-A177-3AD203B41FA5}">
                      <a16:colId xmlns:a16="http://schemas.microsoft.com/office/drawing/2014/main" val="2651087494"/>
                    </a:ext>
                  </a:extLst>
                </a:gridCol>
                <a:gridCol w="467665">
                  <a:extLst>
                    <a:ext uri="{9D8B030D-6E8A-4147-A177-3AD203B41FA5}">
                      <a16:colId xmlns:a16="http://schemas.microsoft.com/office/drawing/2014/main" val="1338149640"/>
                    </a:ext>
                  </a:extLst>
                </a:gridCol>
                <a:gridCol w="404252">
                  <a:extLst>
                    <a:ext uri="{9D8B030D-6E8A-4147-A177-3AD203B41FA5}">
                      <a16:colId xmlns:a16="http://schemas.microsoft.com/office/drawing/2014/main" val="62487099"/>
                    </a:ext>
                  </a:extLst>
                </a:gridCol>
                <a:gridCol w="515223">
                  <a:extLst>
                    <a:ext uri="{9D8B030D-6E8A-4147-A177-3AD203B41FA5}">
                      <a16:colId xmlns:a16="http://schemas.microsoft.com/office/drawing/2014/main" val="2960591636"/>
                    </a:ext>
                  </a:extLst>
                </a:gridCol>
                <a:gridCol w="515223">
                  <a:extLst>
                    <a:ext uri="{9D8B030D-6E8A-4147-A177-3AD203B41FA5}">
                      <a16:colId xmlns:a16="http://schemas.microsoft.com/office/drawing/2014/main" val="2278922520"/>
                    </a:ext>
                  </a:extLst>
                </a:gridCol>
                <a:gridCol w="626194">
                  <a:extLst>
                    <a:ext uri="{9D8B030D-6E8A-4147-A177-3AD203B41FA5}">
                      <a16:colId xmlns:a16="http://schemas.microsoft.com/office/drawing/2014/main" val="26418144"/>
                    </a:ext>
                  </a:extLst>
                </a:gridCol>
                <a:gridCol w="626194">
                  <a:extLst>
                    <a:ext uri="{9D8B030D-6E8A-4147-A177-3AD203B41FA5}">
                      <a16:colId xmlns:a16="http://schemas.microsoft.com/office/drawing/2014/main" val="811157002"/>
                    </a:ext>
                  </a:extLst>
                </a:gridCol>
                <a:gridCol w="380472">
                  <a:extLst>
                    <a:ext uri="{9D8B030D-6E8A-4147-A177-3AD203B41FA5}">
                      <a16:colId xmlns:a16="http://schemas.microsoft.com/office/drawing/2014/main" val="1638195462"/>
                    </a:ext>
                  </a:extLst>
                </a:gridCol>
              </a:tblGrid>
              <a:tr h="898477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Provincia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Comuni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Numero di azioni AQP per comune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Peso percentuale rispetto al capitale sociale di AQP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Comuni che vanno in nuova Amministrazione/Dissesto/Riequilibrio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Capitale sociale massimo sottoscrivibile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% su capitale sociale massimo sottoscrivibile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Contributo Regione Puglia ai Comuni per acquisto azioni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25% del capitale sociale (h)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Contributo straordinario Regione Puglia alla Società Veicolo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Valore capitale sociale nella Società Veicolo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VERSATO</a:t>
                      </a:r>
                      <a:b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(SI / NO)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Capitale sociale versato nella Società Veicolo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Abitanti al 01-01-2025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Ipotesi ingresso 2025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Ipotesi ingrasso 2026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N.prog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0735280"/>
                  </a:ext>
                </a:extLst>
              </a:tr>
              <a:tr h="112310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BA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Bari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73.025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0,910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376.589,89 €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4,55%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18.209,64 €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4.552,41 €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13.657,23 €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3.640,00 €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315.473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315.473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8061776"/>
                  </a:ext>
                </a:extLst>
              </a:tr>
              <a:tr h="112310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TA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TARANTO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58.781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0,733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303.341,09 €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3,66%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14.657,74 €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3.664,43 €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10.993,30 €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2.932,00 €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185.909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185.909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8715744"/>
                  </a:ext>
                </a:extLst>
              </a:tr>
              <a:tr h="112310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FG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FOGGIA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39.522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0,493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204.020,68 €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2,46%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9.855,28 €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2.463,82 €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7.391,46 €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1.972,00 €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145.447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145.447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5523680"/>
                  </a:ext>
                </a:extLst>
              </a:tr>
              <a:tr h="112310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BAT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ANDRIA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23.061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0,288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 R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119.184,49 €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1,44%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5.750,53 €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1.437,63 €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4.312,90 €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1.152,00 €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96.607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96.607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1875056"/>
                  </a:ext>
                </a:extLst>
              </a:tr>
              <a:tr h="112310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LE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LECCE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34.230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0,427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176.707,56 €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2,13%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8.535,65 €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2.133,91 €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6.401,74 €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1.708,00 €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94.253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94.253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1506749"/>
                  </a:ext>
                </a:extLst>
              </a:tr>
              <a:tr h="112310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BAT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BARLETTA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29.829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0,372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153.946,64 €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1,86%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7.438,21 €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1.859,55 €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5.578,66 €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1.488,00 €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92.010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92.010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0539970"/>
                  </a:ext>
                </a:extLst>
              </a:tr>
              <a:tr h="112310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BR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BRINDISI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25.947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0,324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134.082,55 €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1,62%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6.470,19 €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1.617,55 €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4.852,64 €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1.296,00 €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81.664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81.664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3801638"/>
                  </a:ext>
                </a:extLst>
              </a:tr>
              <a:tr h="112310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BA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ALTAMURA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16.137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0,201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83.180,84 €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1,00%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4.023,95 €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1.005,99 €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3.017,96 €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804,00 €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70.094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70.094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3636877"/>
                  </a:ext>
                </a:extLst>
              </a:tr>
              <a:tr h="112310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BA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MOLFETTA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14.105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0,176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72.834,97 €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0,88%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3.517,25 €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879,31 €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2.637,94 €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704,00 €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57.147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57.147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7433810"/>
                  </a:ext>
                </a:extLst>
              </a:tr>
              <a:tr h="112310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FG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CERIGNOLA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23.480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0,293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121.253,67 €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1,46%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5.855,01 €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1.463,75 €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4.391,26 €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1.172,00 €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56.941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56.941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8057444"/>
                  </a:ext>
                </a:extLst>
              </a:tr>
              <a:tr h="112310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BAT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TRANI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16.320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0,203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84.008,51 €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1,01%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4.069,58 €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1.017,40 €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3.052,19 €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812,00 €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54.751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54.751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3164788"/>
                  </a:ext>
                </a:extLst>
              </a:tr>
              <a:tr h="112310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BAT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BISCEGLIE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16.381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0,204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84.422,35 €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1,02%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4.084,80 €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1.021,20 €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3.063,60 €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816,00 €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53.362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53.362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5362476"/>
                  </a:ext>
                </a:extLst>
              </a:tr>
              <a:tr h="112310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FG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MANFREDONIA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16.934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0,211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87.319,19 €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1,05%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4.222,69 €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1.055,67 €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3.167,02 €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844,00 €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53.288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53.288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9073000"/>
                  </a:ext>
                </a:extLst>
              </a:tr>
              <a:tr h="112310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BA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BITONTO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12.623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0,157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64.972,10 €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0,78%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3.147,69 €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786,92 €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2.360,77 €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628,00 €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52.915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52.915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3671380"/>
                  </a:ext>
                </a:extLst>
              </a:tr>
              <a:tr h="112310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FG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SAN SEVERO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16.427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0,205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84.836,18 €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1,02%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4.096,27 €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1.024,07 €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3.072,20 €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820,00 €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49.055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49.055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8795161"/>
                  </a:ext>
                </a:extLst>
              </a:tr>
              <a:tr h="112310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BA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MONOPOLI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16.762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0,209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86.491,52 €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1,04%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4.179,80 €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1.044,95 €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3.134,85 €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836,00 €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47.754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47.754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1110699"/>
                  </a:ext>
                </a:extLst>
              </a:tr>
              <a:tr h="112310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BA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CORATO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17.347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0,216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89.388,37 €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1,08%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4.325,68 €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1.081,42 €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3.244,26 €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864,00 €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46.882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46.882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0602710"/>
                  </a:ext>
                </a:extLst>
              </a:tr>
              <a:tr h="112310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TA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MARTINA FRANCA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12.227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0,152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62.902,93 €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0,76%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3.048,95 €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762,24 €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2.286,71 €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608,00 €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46.701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46.701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0658194"/>
                  </a:ext>
                </a:extLst>
              </a:tr>
              <a:tr h="112310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31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BA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GRAVINA IN PUGLIA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10.597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0,132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54.626,23 €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0,66%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2.642,49 €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660,62 €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1.981,87 €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528,00 €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42.094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42.094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2668129"/>
                  </a:ext>
                </a:extLst>
              </a:tr>
              <a:tr h="112310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BR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FASANO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26.917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0,336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139.048,57 €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1,68%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6.712,07 €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1.678,02 €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5.034,05 €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1.344,00 €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38.813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38.813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3221089"/>
                  </a:ext>
                </a:extLst>
              </a:tr>
              <a:tr h="112310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44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BA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MODUGNO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9.344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0,117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48.418,70 €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0,58%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2.330,04 €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582,51 €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1.747,53 €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468,00 €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35.972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35.972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7186595"/>
                  </a:ext>
                </a:extLst>
              </a:tr>
              <a:tr h="112310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36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BR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FRANCAVILLA FONTANA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10.074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0,126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52.143,22 €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0,63%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2.512,07 €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628,02 €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1.884,05 €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504,00 €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34.512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34.512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6472102"/>
                  </a:ext>
                </a:extLst>
              </a:tr>
              <a:tr h="112310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TA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MASSAFRA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11.359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0,142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58.764,58 €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0,71%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2.832,50 €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708,13 €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2.124,38 €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568,00 €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31.812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31.812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0255947"/>
                  </a:ext>
                </a:extLst>
              </a:tr>
              <a:tr h="112310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LE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NARDÒ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16.514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0,206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85.250,02 €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1,03%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4.117,96 €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1.029,49 €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3.088,47 €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824,00 €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30.667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30.667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0711341"/>
                  </a:ext>
                </a:extLst>
              </a:tr>
              <a:tr h="112310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34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FG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LUCERA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10.174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0,127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 D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52.557,05 €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0,63%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2.537,01 €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634,25 €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1.902,76 €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508,00 €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30.531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30.531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5791796"/>
                  </a:ext>
                </a:extLst>
              </a:tr>
              <a:tr h="112310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TA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GROTTAGLIE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13.425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0,167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69.110,45 €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0,83%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3.347,68 €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836,92 €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2.510,76 €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668,00 €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30.172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30.172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0493533"/>
                  </a:ext>
                </a:extLst>
              </a:tr>
              <a:tr h="112310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BR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OSTUNI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13.961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0,174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72.007,30 €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0,87%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3.481,34 €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870,33 €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2.611,00 €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696,00 €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29.872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29.872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9615075"/>
                  </a:ext>
                </a:extLst>
              </a:tr>
              <a:tr h="112310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49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TA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MANDURIA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8.620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0,107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44.280,35 €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0,53%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2.149,50 €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537,37 €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1.612,12 €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428,00 €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29.623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29.623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7665564"/>
                  </a:ext>
                </a:extLst>
              </a:tr>
              <a:tr h="112310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42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BAT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CANOSA DI PUGLIA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9.649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0,12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49.660,21 €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0,60%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2.406,09 €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601,52 €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1.804,57 €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480,00 €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27.466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27.466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6730306"/>
                  </a:ext>
                </a:extLst>
              </a:tr>
              <a:tr h="112310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63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BA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GIOIA DEL COLLE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7.219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37.245,15 €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0,45%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1.800,14 €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450,04 €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1.350,11 €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360,00 €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26.443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26.443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30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5664797"/>
                  </a:ext>
                </a:extLst>
              </a:tr>
              <a:tr h="112310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45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FG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SAN GIOVANNI ROTONDO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9.092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0,113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46.763,36 €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0,56%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2.267,20 €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566,80 €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1.700,40 €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452,00 €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26.271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26.271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31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5753581"/>
                  </a:ext>
                </a:extLst>
              </a:tr>
              <a:tr h="112310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117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BA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TERLIZZI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4.762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0,059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24.416,27 €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0,29%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1.187,46 €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296,87 €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890,60 €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236,00 €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25.928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25.928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32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4457222"/>
                  </a:ext>
                </a:extLst>
              </a:tr>
              <a:tr h="112310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46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BR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MESAGNE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8.979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0,112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46.349,52 €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0,56%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2.239,02 €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559,75 €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1.679,26 €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448,00 €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SI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10.000,00 €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25.908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25.908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33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7078290"/>
                  </a:ext>
                </a:extLst>
              </a:tr>
              <a:tr h="112310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32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BA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CONVERSANO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10.414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0,13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53.798,56 €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0,65%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2.596,85 €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649,21 €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1.947,64 €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520,00 €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25.903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25.903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34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5625111"/>
                  </a:ext>
                </a:extLst>
              </a:tr>
              <a:tr h="112310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75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BA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NOICATTARO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6.489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0,081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33.520,64 €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0,40%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1.618,11 €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404,53 €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1.213,58 €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324,00 €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25.850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25.850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35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117984"/>
                  </a:ext>
                </a:extLst>
              </a:tr>
              <a:tr h="112310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130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BA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TRIGGIANO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4.341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0,054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22.347,09 €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0,27%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1.082,48 €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270,62 €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811,86 €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216,00 €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25.754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25.754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36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5143040"/>
                  </a:ext>
                </a:extLst>
              </a:tr>
              <a:tr h="112310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33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BA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PUTIGNANO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10.239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0,128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52.970,89 €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0,64%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2.553,22 €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638,30 €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1.914,91 €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512,00 €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25.706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25.706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37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8911269"/>
                  </a:ext>
                </a:extLst>
              </a:tr>
              <a:tr h="112310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50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BA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SANTERAMO IN COLLE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8.450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0,105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43.452,68 €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0,52%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2.107,11 €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526,78 €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1.580,33 €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420,00 €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25.650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25.650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38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500554"/>
                  </a:ext>
                </a:extLst>
              </a:tr>
              <a:tr h="112310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30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LE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GALATINA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10.753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0,134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55.453,90 €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0,67%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2.681,39 €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670,35 €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2.011,04 €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536,00 €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25.304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25.304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 dirty="0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39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69234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548460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ellaDiTesto 7">
            <a:extLst>
              <a:ext uri="{FF2B5EF4-FFF2-40B4-BE49-F238E27FC236}">
                <a16:creationId xmlns:a16="http://schemas.microsoft.com/office/drawing/2014/main" id="{98919D38-37C8-D245-BEBB-7FF6F42A0A35}"/>
              </a:ext>
            </a:extLst>
          </p:cNvPr>
          <p:cNvSpPr txBox="1"/>
          <p:nvPr/>
        </p:nvSpPr>
        <p:spPr>
          <a:xfrm>
            <a:off x="172044" y="96357"/>
            <a:ext cx="88920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>
                <a:solidFill>
                  <a:srgbClr val="14629D"/>
                </a:solidFill>
              </a:rPr>
              <a:t>Quote partecipazione Comuni e ipotesi di ingresso (2/7)</a:t>
            </a:r>
          </a:p>
        </p:txBody>
      </p:sp>
      <p:graphicFrame>
        <p:nvGraphicFramePr>
          <p:cNvPr id="3" name="Tabella 2">
            <a:extLst>
              <a:ext uri="{FF2B5EF4-FFF2-40B4-BE49-F238E27FC236}">
                <a16:creationId xmlns:a16="http://schemas.microsoft.com/office/drawing/2014/main" id="{51E14BDB-1F37-A4E2-61AC-8589DCF45F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4896939"/>
              </p:ext>
            </p:extLst>
          </p:nvPr>
        </p:nvGraphicFramePr>
        <p:xfrm>
          <a:off x="172044" y="1267688"/>
          <a:ext cx="10312383" cy="5548751"/>
        </p:xfrm>
        <a:graphic>
          <a:graphicData uri="http://schemas.openxmlformats.org/drawingml/2006/table">
            <a:tbl>
              <a:tblPr/>
              <a:tblGrid>
                <a:gridCol w="380472">
                  <a:extLst>
                    <a:ext uri="{9D8B030D-6E8A-4147-A177-3AD203B41FA5}">
                      <a16:colId xmlns:a16="http://schemas.microsoft.com/office/drawing/2014/main" val="1620730356"/>
                    </a:ext>
                  </a:extLst>
                </a:gridCol>
                <a:gridCol w="380472">
                  <a:extLst>
                    <a:ext uri="{9D8B030D-6E8A-4147-A177-3AD203B41FA5}">
                      <a16:colId xmlns:a16="http://schemas.microsoft.com/office/drawing/2014/main" val="852061386"/>
                    </a:ext>
                  </a:extLst>
                </a:gridCol>
                <a:gridCol w="1791390">
                  <a:extLst>
                    <a:ext uri="{9D8B030D-6E8A-4147-A177-3AD203B41FA5}">
                      <a16:colId xmlns:a16="http://schemas.microsoft.com/office/drawing/2014/main" val="1170395632"/>
                    </a:ext>
                  </a:extLst>
                </a:gridCol>
                <a:gridCol w="689606">
                  <a:extLst>
                    <a:ext uri="{9D8B030D-6E8A-4147-A177-3AD203B41FA5}">
                      <a16:colId xmlns:a16="http://schemas.microsoft.com/office/drawing/2014/main" val="3601693332"/>
                    </a:ext>
                  </a:extLst>
                </a:gridCol>
                <a:gridCol w="380472">
                  <a:extLst>
                    <a:ext uri="{9D8B030D-6E8A-4147-A177-3AD203B41FA5}">
                      <a16:colId xmlns:a16="http://schemas.microsoft.com/office/drawing/2014/main" val="2323213534"/>
                    </a:ext>
                  </a:extLst>
                </a:gridCol>
                <a:gridCol w="380472">
                  <a:extLst>
                    <a:ext uri="{9D8B030D-6E8A-4147-A177-3AD203B41FA5}">
                      <a16:colId xmlns:a16="http://schemas.microsoft.com/office/drawing/2014/main" val="1519079526"/>
                    </a:ext>
                  </a:extLst>
                </a:gridCol>
                <a:gridCol w="626194">
                  <a:extLst>
                    <a:ext uri="{9D8B030D-6E8A-4147-A177-3AD203B41FA5}">
                      <a16:colId xmlns:a16="http://schemas.microsoft.com/office/drawing/2014/main" val="2779736785"/>
                    </a:ext>
                  </a:extLst>
                </a:gridCol>
                <a:gridCol w="507296">
                  <a:extLst>
                    <a:ext uri="{9D8B030D-6E8A-4147-A177-3AD203B41FA5}">
                      <a16:colId xmlns:a16="http://schemas.microsoft.com/office/drawing/2014/main" val="2659723297"/>
                    </a:ext>
                  </a:extLst>
                </a:gridCol>
                <a:gridCol w="610340">
                  <a:extLst>
                    <a:ext uri="{9D8B030D-6E8A-4147-A177-3AD203B41FA5}">
                      <a16:colId xmlns:a16="http://schemas.microsoft.com/office/drawing/2014/main" val="1608205445"/>
                    </a:ext>
                  </a:extLst>
                </a:gridCol>
                <a:gridCol w="515223">
                  <a:extLst>
                    <a:ext uri="{9D8B030D-6E8A-4147-A177-3AD203B41FA5}">
                      <a16:colId xmlns:a16="http://schemas.microsoft.com/office/drawing/2014/main" val="2954210374"/>
                    </a:ext>
                  </a:extLst>
                </a:gridCol>
                <a:gridCol w="515223">
                  <a:extLst>
                    <a:ext uri="{9D8B030D-6E8A-4147-A177-3AD203B41FA5}">
                      <a16:colId xmlns:a16="http://schemas.microsoft.com/office/drawing/2014/main" val="2742546310"/>
                    </a:ext>
                  </a:extLst>
                </a:gridCol>
                <a:gridCol w="467665">
                  <a:extLst>
                    <a:ext uri="{9D8B030D-6E8A-4147-A177-3AD203B41FA5}">
                      <a16:colId xmlns:a16="http://schemas.microsoft.com/office/drawing/2014/main" val="3396242582"/>
                    </a:ext>
                  </a:extLst>
                </a:gridCol>
                <a:gridCol w="404252">
                  <a:extLst>
                    <a:ext uri="{9D8B030D-6E8A-4147-A177-3AD203B41FA5}">
                      <a16:colId xmlns:a16="http://schemas.microsoft.com/office/drawing/2014/main" val="1289665900"/>
                    </a:ext>
                  </a:extLst>
                </a:gridCol>
                <a:gridCol w="515223">
                  <a:extLst>
                    <a:ext uri="{9D8B030D-6E8A-4147-A177-3AD203B41FA5}">
                      <a16:colId xmlns:a16="http://schemas.microsoft.com/office/drawing/2014/main" val="126123294"/>
                    </a:ext>
                  </a:extLst>
                </a:gridCol>
                <a:gridCol w="515223">
                  <a:extLst>
                    <a:ext uri="{9D8B030D-6E8A-4147-A177-3AD203B41FA5}">
                      <a16:colId xmlns:a16="http://schemas.microsoft.com/office/drawing/2014/main" val="1480657037"/>
                    </a:ext>
                  </a:extLst>
                </a:gridCol>
                <a:gridCol w="626194">
                  <a:extLst>
                    <a:ext uri="{9D8B030D-6E8A-4147-A177-3AD203B41FA5}">
                      <a16:colId xmlns:a16="http://schemas.microsoft.com/office/drawing/2014/main" val="694652523"/>
                    </a:ext>
                  </a:extLst>
                </a:gridCol>
                <a:gridCol w="626194">
                  <a:extLst>
                    <a:ext uri="{9D8B030D-6E8A-4147-A177-3AD203B41FA5}">
                      <a16:colId xmlns:a16="http://schemas.microsoft.com/office/drawing/2014/main" val="833250757"/>
                    </a:ext>
                  </a:extLst>
                </a:gridCol>
                <a:gridCol w="380472">
                  <a:extLst>
                    <a:ext uri="{9D8B030D-6E8A-4147-A177-3AD203B41FA5}">
                      <a16:colId xmlns:a16="http://schemas.microsoft.com/office/drawing/2014/main" val="655484411"/>
                    </a:ext>
                  </a:extLst>
                </a:gridCol>
              </a:tblGrid>
              <a:tr h="924791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Provincia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Comuni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Numero di azioni AQP per comune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Peso percentuale rispetto al capitale sociale di AQP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Comuni che vanno in nuova Amministrazione/Dissesto/Riequilibrio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Capitale sociale massimo sottoscrivibile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% su capitale sociale massimo sottoscrivibile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Contributo Regione Puglia ai Comuni per acquisto azioni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25% del capitale sociale (h)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Contributo straordinario Regione Puglia alla Società Veicolo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Valore capitale sociale nella Società Veicolo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VERSATO</a:t>
                      </a:r>
                      <a:b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(SI / NO)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Capitale sociale versato nella Società Veicolo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Abitanti al 01-01-2025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Ipotesi ingresso 2025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Ipotesi ingrasso 2026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N.prog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1945801"/>
                  </a:ext>
                </a:extLst>
              </a:tr>
              <a:tr h="115599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58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BA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RUVO DI PUGLIA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7.554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0,094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38.900,49 €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0,47%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1.883,68 €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470,92 €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1.412,76 €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376,00 €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24.195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24.195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40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5813424"/>
                  </a:ext>
                </a:extLst>
              </a:tr>
              <a:tr h="115599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37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BA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MOLA DI BARI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9.999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0,125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51.729,38 €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0,62%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2.493,37 €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623,34 €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1.870,03 €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500,00 €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24.177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24.177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41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1847396"/>
                  </a:ext>
                </a:extLst>
              </a:tr>
              <a:tr h="115599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43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LE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COPERTINO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9.593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0,12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49.660,21 €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0,60%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2.392,13 €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598,03 €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1.794,10 €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480,00 €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22.828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22.828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42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7766278"/>
                  </a:ext>
                </a:extLst>
              </a:tr>
              <a:tr h="115599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TA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GINOSA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11.299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0,141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58.350,74 €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0,70%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2.817,54 €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704,38 €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2.113,15 €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564,00 €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21.720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21.720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43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0721229"/>
                  </a:ext>
                </a:extLst>
              </a:tr>
              <a:tr h="115599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72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BA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PALO DEL COLLE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6.692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0,083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34.348,31 €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0,41%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1.668,73 €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417,18 €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1.251,55 €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332,00 €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20.350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20.350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44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362396"/>
                  </a:ext>
                </a:extLst>
              </a:tr>
              <a:tr h="115599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53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BA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ACQUAVIVA DELLE FONTI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8.256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0,103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42.625,01 €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0,51%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2.058,73 €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514,68 €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1.544,05 €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412,00 €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19.727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19.727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45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2735882"/>
                  </a:ext>
                </a:extLst>
              </a:tr>
              <a:tr h="115599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93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BA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CASTELLANA GROTTE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5.673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0,071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29.382,29 €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0,35%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1.414,63 €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353,66 €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1.060,97 €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284,00 €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19.667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19.667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46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8568079"/>
                  </a:ext>
                </a:extLst>
              </a:tr>
              <a:tr h="115599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98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BA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CASAMASSIMA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5.559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0,069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28.554,62 €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0,34%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1.386,20 €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346,55 €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1.039,65 €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276,00 €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19.188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19.188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47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5854433"/>
                  </a:ext>
                </a:extLst>
              </a:tr>
              <a:tr h="115599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35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BA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GIOVINAZZO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10.169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0,127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52.557,05 €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0,63%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2.535,76 €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633,94 €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1.901,82 €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508,00 €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19.126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19.126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48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2139454"/>
                  </a:ext>
                </a:extLst>
              </a:tr>
              <a:tr h="115599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54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LE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CASARANO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8.205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0,102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42.211,17 €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0,51%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2.046,01 €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511,50 €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1.534,51 €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408,00 €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19.090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19.090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49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9952472"/>
                  </a:ext>
                </a:extLst>
              </a:tr>
              <a:tr h="115599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40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LE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GALLIPOLI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9.738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0,121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50.074,04 €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0,60%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2.428,29 €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607,07 €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1.821,21 €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484,00 €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18.931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18.931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50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1162507"/>
                  </a:ext>
                </a:extLst>
              </a:tr>
              <a:tr h="115599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51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BR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CEGLIE MESSAPICA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8.341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0,104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43.038,84 €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0,52%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2.079,93 €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519,98 €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1.559,95 €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416,00 €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18.503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18.503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51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2740468"/>
                  </a:ext>
                </a:extLst>
              </a:tr>
              <a:tr h="115599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61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BA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RUTIGLIANO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7.379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0,092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38.072,82 €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0,46%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1.840,04 €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460,01 €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1.380,03 €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368,00 €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18.215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18.215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52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0494265"/>
                  </a:ext>
                </a:extLst>
              </a:tr>
              <a:tr h="115599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62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BA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NOCI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7.331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0,091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37.658,99 €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0,45%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1.828,07 €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457,02 €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1.371,05 €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364,00 €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18.100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18.100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53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6120330"/>
                  </a:ext>
                </a:extLst>
              </a:tr>
              <a:tr h="115599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55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BR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SAN VITO DEI NORMANNI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8.117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0,101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41.797,34 €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0,50%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2.024,07 €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506,02 €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1.518,05 €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404,00 €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17.842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17.842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54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0827541"/>
                  </a:ext>
                </a:extLst>
              </a:tr>
              <a:tr h="115599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67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BA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POLIGNANO A MARE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7.076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0,088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36.417,48 €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0,44%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1.764,48 €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441,12 €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1.323,36 €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352,00 €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17.336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17.336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55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9304598"/>
                  </a:ext>
                </a:extLst>
              </a:tr>
              <a:tr h="115599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139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BA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VALENZANO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3.843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0,048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19.864,08 €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0,24%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958,30 €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239,57 €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718,72 €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192,00 €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17.219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17.219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56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3333469"/>
                  </a:ext>
                </a:extLst>
              </a:tr>
              <a:tr h="115599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BR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CAROVIGNO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11.052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0,138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57.109,24 €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0,69%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2.755,95 €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688,99 €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2.066,96 €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552,00 €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16.983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16.983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57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56503"/>
                  </a:ext>
                </a:extLst>
              </a:tr>
              <a:tr h="115599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LE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TRICASE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12.409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0,155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64.144,43 €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0,77%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3.094,33 €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773,58 €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2.320,75 €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620,00 €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16.913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16.913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58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5640217"/>
                  </a:ext>
                </a:extLst>
              </a:tr>
              <a:tr h="115599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110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FG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ORTA NOVA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5.116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0,064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26.485,44 €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0,32%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1.275,73 €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318,93 €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956,80 €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256,00 €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16.609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16.609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59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4197055"/>
                  </a:ext>
                </a:extLst>
              </a:tr>
              <a:tr h="115599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141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BA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ADELFIA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3.824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0,048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19.864,08 €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0,24%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953,56 €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238,39 €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715,17 €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192,00 €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16.452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16.452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60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1432235"/>
                  </a:ext>
                </a:extLst>
              </a:tr>
              <a:tr h="115599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78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FG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TORREMAGGIORE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6.336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0,079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32.692,97 €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0,39%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1.579,96 €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394,99 €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1.184,97 €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316,00 €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16.348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16.348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61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5778808"/>
                  </a:ext>
                </a:extLst>
              </a:tr>
              <a:tr h="115599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41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TA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CASTELLANETA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9.736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0,121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50.074,04 €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0,60%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2.427,79 €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606,95 €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1.820,84 €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484,00 €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15.923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15.923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62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458339"/>
                  </a:ext>
                </a:extLst>
              </a:tr>
              <a:tr h="115599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107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TA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PALAGIANO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5.151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0,064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26.485,44 €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0,32%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1.284,46 €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321,12 €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963,35 €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256,00 €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15.681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15.681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63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8558788"/>
                  </a:ext>
                </a:extLst>
              </a:tr>
              <a:tr h="115599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175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TA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SAVA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2.977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0,037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15.311,90 €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0,18%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742,35 €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185,59 €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556,76 €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148,00 €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15.156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15.156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64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6134550"/>
                  </a:ext>
                </a:extLst>
              </a:tr>
              <a:tr h="115599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47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BA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CASSANO DELLE MURGE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8.734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0,109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45.108,02 €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0,54%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2.177,93 €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544,48 €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1.633,44 €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436,00 €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15.151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15.151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65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2940386"/>
                  </a:ext>
                </a:extLst>
              </a:tr>
              <a:tr h="115599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82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TA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MOTTOLA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6.040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0,075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31.037,63 €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0,37%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1.506,15 €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376,54 €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1.129,61 €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300,00 €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15.119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15.119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66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2095726"/>
                  </a:ext>
                </a:extLst>
              </a:tr>
              <a:tr h="115599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156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BA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CAPURSO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3.436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0,043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17.794,91 €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0,21%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856,81 €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214,20 €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642,61 €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172,00 €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15.032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15.032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67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7034409"/>
                  </a:ext>
                </a:extLst>
              </a:tr>
              <a:tr h="115599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39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LE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GALATONE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9.869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0,123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50.901,71 €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0,61%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2.460,95 €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615,24 €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1.845,71 €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492,00 €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14.813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14.813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68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5416763"/>
                  </a:ext>
                </a:extLst>
              </a:tr>
              <a:tr h="115599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TA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LATERZA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13.446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0,168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69.524,29 €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0,84%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3.352,92 €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838,23 €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2.514,69 €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672,00 €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14.704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14.704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69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971054"/>
                  </a:ext>
                </a:extLst>
              </a:tr>
              <a:tr h="115599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97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LE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SURBO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5.566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0,069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28.554,62 €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0,34%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1.387,95 €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346,99 €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1.040,96 €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276,00 €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14.520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14.520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70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531533"/>
                  </a:ext>
                </a:extLst>
              </a:tr>
              <a:tr h="115599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70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BR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ORIA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6.764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0,084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34.762,14 €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0,42%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1.686,68 €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421,67 €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1.265,01 €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336,00 €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14.358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14.358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71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9398780"/>
                  </a:ext>
                </a:extLst>
              </a:tr>
              <a:tr h="115599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115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TA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SAN GIORGIO IONICO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4.914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0,061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25.243,94 €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0,30%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1.225,36 €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306,34 €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919,02 €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244,00 €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13.969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13.969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72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5478595"/>
                  </a:ext>
                </a:extLst>
              </a:tr>
              <a:tr h="115599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105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BAT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SAN FERDINANDO DI PUGLIA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5.287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0,066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27.313,11 €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0,33%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1.318,38 €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329,59 €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988,78 €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264,00 €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13.910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13.910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73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2994602"/>
                  </a:ext>
                </a:extLst>
              </a:tr>
              <a:tr h="115599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112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BA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LOCOROTONDO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5.018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0,063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26.071,61 €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0,31%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1.251,30 €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312,82 €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938,47 €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252,00 €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13.833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13.833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74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5589585"/>
                  </a:ext>
                </a:extLst>
              </a:tr>
              <a:tr h="115599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87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LE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TREPUZZI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5.950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0,074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30.623,79 €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0,37%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1.483,70 €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370,93 €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1.112,78 €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296,00 €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13.721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13.721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75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0338921"/>
                  </a:ext>
                </a:extLst>
              </a:tr>
              <a:tr h="115599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74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BAT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TRINITAPOLI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6.621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0,083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34.348,31 €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0,41%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1.651,02 €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412,76 €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1.238,27 €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332,00 €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13.635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13.635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76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6080315"/>
                  </a:ext>
                </a:extLst>
              </a:tr>
              <a:tr h="115599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64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FG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SAN NICANDRO GARGANICO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7.145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0,089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36.831,32 €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0,44%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1.781,69 €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445,42 €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1.336,27 €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356,00 €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13.413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13.413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77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9645903"/>
                  </a:ext>
                </a:extLst>
              </a:tr>
              <a:tr h="115599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81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LE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LEVERANO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6.042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0,075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31.037,63 €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0,37%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1.506,64 €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376,66 €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1.129,98 €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300,00 €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13.372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13.372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78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1342855"/>
                  </a:ext>
                </a:extLst>
              </a:tr>
              <a:tr h="115599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122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BR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LATIANO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4.464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0,056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23.174,76 €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0,28%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1.113,15 €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278,29 €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834,86 €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224,00 €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13.358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13.358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 dirty="0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79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74427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047624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ellaDiTesto 7">
            <a:extLst>
              <a:ext uri="{FF2B5EF4-FFF2-40B4-BE49-F238E27FC236}">
                <a16:creationId xmlns:a16="http://schemas.microsoft.com/office/drawing/2014/main" id="{98919D38-37C8-D245-BEBB-7FF6F42A0A35}"/>
              </a:ext>
            </a:extLst>
          </p:cNvPr>
          <p:cNvSpPr txBox="1"/>
          <p:nvPr/>
        </p:nvSpPr>
        <p:spPr>
          <a:xfrm>
            <a:off x="172044" y="96357"/>
            <a:ext cx="88920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>
                <a:solidFill>
                  <a:srgbClr val="14629D"/>
                </a:solidFill>
              </a:rPr>
              <a:t>Quote partecipazione Comuni e ipotesi di ingresso (3/7)</a:t>
            </a:r>
          </a:p>
        </p:txBody>
      </p:sp>
      <p:graphicFrame>
        <p:nvGraphicFramePr>
          <p:cNvPr id="2" name="Tabella 1">
            <a:extLst>
              <a:ext uri="{FF2B5EF4-FFF2-40B4-BE49-F238E27FC236}">
                <a16:creationId xmlns:a16="http://schemas.microsoft.com/office/drawing/2014/main" id="{F69FA3A6-74E6-0CC3-9E78-8E0D522721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21040"/>
              </p:ext>
            </p:extLst>
          </p:nvPr>
        </p:nvGraphicFramePr>
        <p:xfrm>
          <a:off x="172044" y="1215735"/>
          <a:ext cx="10312383" cy="5673452"/>
        </p:xfrm>
        <a:graphic>
          <a:graphicData uri="http://schemas.openxmlformats.org/drawingml/2006/table">
            <a:tbl>
              <a:tblPr/>
              <a:tblGrid>
                <a:gridCol w="380472">
                  <a:extLst>
                    <a:ext uri="{9D8B030D-6E8A-4147-A177-3AD203B41FA5}">
                      <a16:colId xmlns:a16="http://schemas.microsoft.com/office/drawing/2014/main" val="2313701941"/>
                    </a:ext>
                  </a:extLst>
                </a:gridCol>
                <a:gridCol w="380472">
                  <a:extLst>
                    <a:ext uri="{9D8B030D-6E8A-4147-A177-3AD203B41FA5}">
                      <a16:colId xmlns:a16="http://schemas.microsoft.com/office/drawing/2014/main" val="472973600"/>
                    </a:ext>
                  </a:extLst>
                </a:gridCol>
                <a:gridCol w="1791390">
                  <a:extLst>
                    <a:ext uri="{9D8B030D-6E8A-4147-A177-3AD203B41FA5}">
                      <a16:colId xmlns:a16="http://schemas.microsoft.com/office/drawing/2014/main" val="264199778"/>
                    </a:ext>
                  </a:extLst>
                </a:gridCol>
                <a:gridCol w="689606">
                  <a:extLst>
                    <a:ext uri="{9D8B030D-6E8A-4147-A177-3AD203B41FA5}">
                      <a16:colId xmlns:a16="http://schemas.microsoft.com/office/drawing/2014/main" val="2905163250"/>
                    </a:ext>
                  </a:extLst>
                </a:gridCol>
                <a:gridCol w="380472">
                  <a:extLst>
                    <a:ext uri="{9D8B030D-6E8A-4147-A177-3AD203B41FA5}">
                      <a16:colId xmlns:a16="http://schemas.microsoft.com/office/drawing/2014/main" val="1394772517"/>
                    </a:ext>
                  </a:extLst>
                </a:gridCol>
                <a:gridCol w="380472">
                  <a:extLst>
                    <a:ext uri="{9D8B030D-6E8A-4147-A177-3AD203B41FA5}">
                      <a16:colId xmlns:a16="http://schemas.microsoft.com/office/drawing/2014/main" val="455914121"/>
                    </a:ext>
                  </a:extLst>
                </a:gridCol>
                <a:gridCol w="626194">
                  <a:extLst>
                    <a:ext uri="{9D8B030D-6E8A-4147-A177-3AD203B41FA5}">
                      <a16:colId xmlns:a16="http://schemas.microsoft.com/office/drawing/2014/main" val="1104032226"/>
                    </a:ext>
                  </a:extLst>
                </a:gridCol>
                <a:gridCol w="507296">
                  <a:extLst>
                    <a:ext uri="{9D8B030D-6E8A-4147-A177-3AD203B41FA5}">
                      <a16:colId xmlns:a16="http://schemas.microsoft.com/office/drawing/2014/main" val="2637777088"/>
                    </a:ext>
                  </a:extLst>
                </a:gridCol>
                <a:gridCol w="610340">
                  <a:extLst>
                    <a:ext uri="{9D8B030D-6E8A-4147-A177-3AD203B41FA5}">
                      <a16:colId xmlns:a16="http://schemas.microsoft.com/office/drawing/2014/main" val="2638161130"/>
                    </a:ext>
                  </a:extLst>
                </a:gridCol>
                <a:gridCol w="515223">
                  <a:extLst>
                    <a:ext uri="{9D8B030D-6E8A-4147-A177-3AD203B41FA5}">
                      <a16:colId xmlns:a16="http://schemas.microsoft.com/office/drawing/2014/main" val="67160529"/>
                    </a:ext>
                  </a:extLst>
                </a:gridCol>
                <a:gridCol w="515223">
                  <a:extLst>
                    <a:ext uri="{9D8B030D-6E8A-4147-A177-3AD203B41FA5}">
                      <a16:colId xmlns:a16="http://schemas.microsoft.com/office/drawing/2014/main" val="1177431717"/>
                    </a:ext>
                  </a:extLst>
                </a:gridCol>
                <a:gridCol w="467665">
                  <a:extLst>
                    <a:ext uri="{9D8B030D-6E8A-4147-A177-3AD203B41FA5}">
                      <a16:colId xmlns:a16="http://schemas.microsoft.com/office/drawing/2014/main" val="2796704239"/>
                    </a:ext>
                  </a:extLst>
                </a:gridCol>
                <a:gridCol w="404252">
                  <a:extLst>
                    <a:ext uri="{9D8B030D-6E8A-4147-A177-3AD203B41FA5}">
                      <a16:colId xmlns:a16="http://schemas.microsoft.com/office/drawing/2014/main" val="3957180426"/>
                    </a:ext>
                  </a:extLst>
                </a:gridCol>
                <a:gridCol w="515223">
                  <a:extLst>
                    <a:ext uri="{9D8B030D-6E8A-4147-A177-3AD203B41FA5}">
                      <a16:colId xmlns:a16="http://schemas.microsoft.com/office/drawing/2014/main" val="3365796765"/>
                    </a:ext>
                  </a:extLst>
                </a:gridCol>
                <a:gridCol w="515223">
                  <a:extLst>
                    <a:ext uri="{9D8B030D-6E8A-4147-A177-3AD203B41FA5}">
                      <a16:colId xmlns:a16="http://schemas.microsoft.com/office/drawing/2014/main" val="2872426319"/>
                    </a:ext>
                  </a:extLst>
                </a:gridCol>
                <a:gridCol w="626194">
                  <a:extLst>
                    <a:ext uri="{9D8B030D-6E8A-4147-A177-3AD203B41FA5}">
                      <a16:colId xmlns:a16="http://schemas.microsoft.com/office/drawing/2014/main" val="3591734908"/>
                    </a:ext>
                  </a:extLst>
                </a:gridCol>
                <a:gridCol w="626194">
                  <a:extLst>
                    <a:ext uri="{9D8B030D-6E8A-4147-A177-3AD203B41FA5}">
                      <a16:colId xmlns:a16="http://schemas.microsoft.com/office/drawing/2014/main" val="4080228688"/>
                    </a:ext>
                  </a:extLst>
                </a:gridCol>
                <a:gridCol w="380472">
                  <a:extLst>
                    <a:ext uri="{9D8B030D-6E8A-4147-A177-3AD203B41FA5}">
                      <a16:colId xmlns:a16="http://schemas.microsoft.com/office/drawing/2014/main" val="88366611"/>
                    </a:ext>
                  </a:extLst>
                </a:gridCol>
              </a:tblGrid>
              <a:tr h="945572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Provincia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Comuni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Numero di azioni AQP per comune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Peso percentuale rispetto al capitale sociale di AQP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Comuni che vanno in nuova Amministrazione/Dissesto/Riequilibrio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Capitale sociale massimo sottoscrivibile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% su capitale sociale massimo sottoscrivibile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Contributo Regione Puglia ai Comuni per acquisto azioni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25% del capitale sociale (h)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Contributo straordinario Regione Puglia alla Società Veicolo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Valore capitale sociale nella Società Veicolo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VERSATO</a:t>
                      </a:r>
                      <a:b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(SI / NO)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Capitale sociale versato nella Società Veicolo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Abitanti al 01-01-2025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Ipotesi ingresso 2025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Ipotesi ingrasso 2026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N.prog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9418558"/>
                  </a:ext>
                </a:extLst>
              </a:tr>
              <a:tr h="118197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66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LE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SQUINZANO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7.092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0,088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36.417,48 €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0,44%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1.768,47 €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442,12 €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1.326,36 €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352,00 €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13.295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13.295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80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6580125"/>
                  </a:ext>
                </a:extLst>
              </a:tr>
              <a:tr h="118197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85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LE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MAGLIE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5.977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0,075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31.037,63 €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0,37%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1.490,44 €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372,61 €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1.117,83 €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300,00 €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13.259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13.259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81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5331158"/>
                  </a:ext>
                </a:extLst>
              </a:tr>
              <a:tr h="118197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57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FG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VIESTE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7.877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0,098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40.555,83 €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0,49%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1.964,22 €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491,06 €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1.473,17 €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392,00 €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13.239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13.239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82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9680013"/>
                  </a:ext>
                </a:extLst>
              </a:tr>
              <a:tr h="118197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123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LE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MONTERONI DI LECCE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4.436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0,055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22.760,93 €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0,27%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1.106,17 €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276,54 €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829,63 €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220,00 €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13.200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13.200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83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8101322"/>
                  </a:ext>
                </a:extLst>
              </a:tr>
              <a:tr h="118197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76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LE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VEGLIE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6.458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0,081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33.520,64 €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0,40%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1.610,38 €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402,59 €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1.207,78 €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324,00 €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13.105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13.105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84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9815730"/>
                  </a:ext>
                </a:extLst>
              </a:tr>
              <a:tr h="118197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118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LE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CAVALLINO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4.752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0,059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24.416,27 €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0,29%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1.184,97 €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296,24 €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888,73 €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236,00 €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13.036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13.036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85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7305238"/>
                  </a:ext>
                </a:extLst>
              </a:tr>
              <a:tr h="118197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69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BA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TURI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6.815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0,085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35.175,98 €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0,42%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1.699,40 €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424,85 €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1.274,55 €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340,00 €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12.955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12.955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86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4739923"/>
                  </a:ext>
                </a:extLst>
              </a:tr>
              <a:tr h="118197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79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TA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CRISPIANO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6.170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0,077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31.865,30 €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0,38%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1.538,56 €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384,64 €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1.153,92 €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308,00 €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SI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10.000,00 €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12.936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12.936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87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8306763"/>
                  </a:ext>
                </a:extLst>
              </a:tr>
              <a:tr h="118197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80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BR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SAN PIETRO VERNOTICO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6.158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0,077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31.865,30 €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0,38%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1.535,57 €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383,89 €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1.151,68 €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308,00 €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12.904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12.904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88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3219940"/>
                  </a:ext>
                </a:extLst>
              </a:tr>
              <a:tr h="118197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71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TA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STATTE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6.723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0,084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34.762,14 €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0,42%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1.676,46 €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419,11 €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1.257,34 €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336,00 €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12.606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12.606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89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7433781"/>
                  </a:ext>
                </a:extLst>
              </a:tr>
              <a:tr h="118197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77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FG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APRICENA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6.365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0,079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32.692,97 €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0,39%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1.587,19 €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396,80 €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1.190,39 €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316,00 €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12.470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12.470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90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8625586"/>
                  </a:ext>
                </a:extLst>
              </a:tr>
              <a:tr h="118197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99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FG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SAN MARCO IN LAMIS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5.511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0,069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28.554,62 €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0,34%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1.374,23 €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343,56 €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1.030,67 €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276,00 €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SI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10.000,00 €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12.335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12.335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91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8650772"/>
                  </a:ext>
                </a:extLst>
              </a:tr>
              <a:tr h="118197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132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BA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GRUMO APPULA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4.200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0,052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 D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21.519,42 €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0,26%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1.047,32 €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261,83 €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785,49 €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208,00 €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12.040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12.040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92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7766016"/>
                  </a:ext>
                </a:extLst>
              </a:tr>
              <a:tr h="118197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LE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UGENTO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11.478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0,143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59.178,41 €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0,71%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2.862,17 €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715,54 €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2.146,63 €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572,00 €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11.899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11.899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93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3623039"/>
                  </a:ext>
                </a:extLst>
              </a:tr>
              <a:tr h="118197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138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LE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LIZZANELLO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3.891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0,049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20.277,92 €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0,24%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970,27 €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242,57 €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727,70 €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196,00 €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11.814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11.814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94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7766316"/>
                  </a:ext>
                </a:extLst>
              </a:tr>
              <a:tr h="118197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152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BA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BITETTO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3.609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0,045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18.622,58 €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0,22%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899,95 €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224,99 €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674,96 €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180,00 €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11.728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11.728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95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6539416"/>
                  </a:ext>
                </a:extLst>
              </a:tr>
              <a:tr h="118197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68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LE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CARMIANO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6.938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0,087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36.003,65 €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0,43%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1.730,07 €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432,52 €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1.297,55 €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348,00 €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11.643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11.643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96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1079953"/>
                  </a:ext>
                </a:extLst>
              </a:tr>
              <a:tr h="118197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160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BA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BITRITTO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3.329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0,042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17.381,07 €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0,21%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830,13 €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207,53 €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622,59 €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168,00 €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11.399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11.399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97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0364565"/>
                  </a:ext>
                </a:extLst>
              </a:tr>
              <a:tr h="118197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91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LE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TAVIANO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5.734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0,071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29.382,29 €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0,35%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1.429,84 €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357,46 €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1.072,38 €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284,00 €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11.376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11.376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98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1241619"/>
                  </a:ext>
                </a:extLst>
              </a:tr>
              <a:tr h="118197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TA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PULSANO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5.467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0,068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28.140,78 €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0,34%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1.363,26 €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340,82 €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1.022,45 €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272,00 €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11.174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11.174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99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6927657"/>
                  </a:ext>
                </a:extLst>
              </a:tr>
              <a:tr h="118197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109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LE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TAURISANO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5.136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0,064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26.485,44 €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0,32%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1.280,72 €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320,18 €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960,54 €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256,00 €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11.156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11.156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2094716"/>
                  </a:ext>
                </a:extLst>
              </a:tr>
              <a:tr h="118197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103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BAT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MARGHERITA DI SAVOIA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5.339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0,067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27.726,95 €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0,33%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1.331,34 €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332,84 €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998,51 €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268,00 €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11.063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11.063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101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1985369"/>
                  </a:ext>
                </a:extLst>
              </a:tr>
              <a:tr h="118197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56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BR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CISTERNINO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7.968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0,099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40.969,67 €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0,49%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1.986,91 €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496,73 €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1.490,19 €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396,00 €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11.035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11.035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102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6973483"/>
                  </a:ext>
                </a:extLst>
              </a:tr>
              <a:tr h="118197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95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FG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MONTE SANT'ANGELO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5.625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28.968,45 €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0,35%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1.402,66 €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350,67 €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1.052,00 €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280,00 €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11.000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11.000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103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7870639"/>
                  </a:ext>
                </a:extLst>
              </a:tr>
              <a:tr h="118197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89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LE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MATINO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5.894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0,073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30.209,96 €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0,36%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1.469,74 €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367,43 €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1.102,30 €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292,00 €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10.782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10.782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104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8524976"/>
                  </a:ext>
                </a:extLst>
              </a:tr>
              <a:tr h="118197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52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LE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RACALE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8.295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0,103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 R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42.625,01 €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0,51%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2.068,46 €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517,11 €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1.551,34 €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412,00 €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10.692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10.692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105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9030764"/>
                  </a:ext>
                </a:extLst>
              </a:tr>
              <a:tr h="118197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94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BA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ALBEROBELLO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5.627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28.968,45 €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0,35%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1.403,16 €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350,79 €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1.052,37 €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280,00 €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10.110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10.110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106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6811430"/>
                  </a:ext>
                </a:extLst>
              </a:tr>
              <a:tr h="118197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135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BR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TORRE SANTA SUSANNA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4.025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20.691,75 €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0,25%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1.003,68 €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250,92 €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752,76 €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200,00 €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10.056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10.056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107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6038291"/>
                  </a:ext>
                </a:extLst>
              </a:tr>
              <a:tr h="118197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LE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MELENDUGNO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11.198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0,14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57.936,91 €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0,70%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2.792,35 €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698,09 €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2.094,26 €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560,00 €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10.035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10.035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108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0797911"/>
                  </a:ext>
                </a:extLst>
              </a:tr>
              <a:tr h="118197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114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LE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CAMPI SALENTINA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4.950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0,062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25.657,77 €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0,31%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1.234,34 €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308,59 €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925,76 €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248,00 €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9.637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9.637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F85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109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2174940"/>
                  </a:ext>
                </a:extLst>
              </a:tr>
              <a:tr h="118197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134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BA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SANNICANDRO DI BARI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4.123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0,051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21.105,59 €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0,25%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1.028,12 €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257,03 €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771,09 €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204,00 €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9.535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9.535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F85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110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8475196"/>
                  </a:ext>
                </a:extLst>
              </a:tr>
              <a:tr h="118197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121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TA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LIZZANO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4.554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0,057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23.588,60 €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0,28%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1.135,59 €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283,90 €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851,70 €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228,00 €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9.476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9.476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F85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111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8466734"/>
                  </a:ext>
                </a:extLst>
              </a:tr>
              <a:tr h="118197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83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LE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RUFFANO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6.017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0,075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31.037,63 €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0,37%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1.500,41 €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375,10 €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1.125,31 €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300,00 €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9.268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9.268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F85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112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0459626"/>
                  </a:ext>
                </a:extLst>
              </a:tr>
              <a:tr h="118197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65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LE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PRESICCE-ACQUARICA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7.125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0,089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36.831,32 €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0,44%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1.776,70 €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444,18 €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1.332,53 €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356,00 €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9.155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9.155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F85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113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1975606"/>
                  </a:ext>
                </a:extLst>
              </a:tr>
              <a:tr h="118197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108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BR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SAN PANCRAZIO SALENTINO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5.148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0,064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26.485,44 €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0,32%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1.283,71 €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320,93 €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962,79 €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256,00 €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9.027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9.027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F85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114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0679907"/>
                  </a:ext>
                </a:extLst>
              </a:tr>
              <a:tr h="118197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124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BR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VILLA CASTELLI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4.423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0,055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22.760,93 €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0,27%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1.102,93 €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275,73 €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827,20 €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220,00 €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8.957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8.957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F85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115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9790211"/>
                  </a:ext>
                </a:extLst>
              </a:tr>
              <a:tr h="118197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137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TA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SAN MARZANO DI SAN GIUSEPPE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3.979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20.691,75 €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0,25%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992,21 €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248,05 €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744,16 €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200,00 €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8.829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8.829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F85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116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1384867"/>
                  </a:ext>
                </a:extLst>
              </a:tr>
              <a:tr h="118197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128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LE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ARADEO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4.357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0,054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22.347,09 €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0,27%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1.086,47 €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271,62 €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814,85 €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216,00 €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8.824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8.824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F85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117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3684951"/>
                  </a:ext>
                </a:extLst>
              </a:tr>
              <a:tr h="118197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106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LE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PARABITA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5.222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0,065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26.899,28 €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0,32%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1.302,17 €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325,54 €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976,63 €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260,00 €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8.654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8.654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F85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118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7069980"/>
                  </a:ext>
                </a:extLst>
              </a:tr>
              <a:tr h="118197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147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LE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CUTROFIANO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3.745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0,047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19.450,25 €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0,23%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933,86 €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233,46 €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700,39 €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188,00 €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8.644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8.644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F85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 dirty="0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119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32458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924466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ellaDiTesto 7">
            <a:extLst>
              <a:ext uri="{FF2B5EF4-FFF2-40B4-BE49-F238E27FC236}">
                <a16:creationId xmlns:a16="http://schemas.microsoft.com/office/drawing/2014/main" id="{98919D38-37C8-D245-BEBB-7FF6F42A0A35}"/>
              </a:ext>
            </a:extLst>
          </p:cNvPr>
          <p:cNvSpPr txBox="1"/>
          <p:nvPr/>
        </p:nvSpPr>
        <p:spPr>
          <a:xfrm>
            <a:off x="172044" y="96357"/>
            <a:ext cx="88920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>
                <a:solidFill>
                  <a:srgbClr val="14629D"/>
                </a:solidFill>
              </a:rPr>
              <a:t>Quote partecipazione Comuni e ipotesi di ingresso (4/7)</a:t>
            </a:r>
          </a:p>
        </p:txBody>
      </p:sp>
      <p:graphicFrame>
        <p:nvGraphicFramePr>
          <p:cNvPr id="3" name="Tabella 2">
            <a:extLst>
              <a:ext uri="{FF2B5EF4-FFF2-40B4-BE49-F238E27FC236}">
                <a16:creationId xmlns:a16="http://schemas.microsoft.com/office/drawing/2014/main" id="{7E2DCA3F-03BE-2018-3064-FA9BB38F3B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7854911"/>
              </p:ext>
            </p:extLst>
          </p:nvPr>
        </p:nvGraphicFramePr>
        <p:xfrm>
          <a:off x="172044" y="1267693"/>
          <a:ext cx="10353943" cy="5617340"/>
        </p:xfrm>
        <a:graphic>
          <a:graphicData uri="http://schemas.openxmlformats.org/drawingml/2006/table">
            <a:tbl>
              <a:tblPr/>
              <a:tblGrid>
                <a:gridCol w="382006">
                  <a:extLst>
                    <a:ext uri="{9D8B030D-6E8A-4147-A177-3AD203B41FA5}">
                      <a16:colId xmlns:a16="http://schemas.microsoft.com/office/drawing/2014/main" val="42476441"/>
                    </a:ext>
                  </a:extLst>
                </a:gridCol>
                <a:gridCol w="382006">
                  <a:extLst>
                    <a:ext uri="{9D8B030D-6E8A-4147-A177-3AD203B41FA5}">
                      <a16:colId xmlns:a16="http://schemas.microsoft.com/office/drawing/2014/main" val="803426749"/>
                    </a:ext>
                  </a:extLst>
                </a:gridCol>
                <a:gridCol w="1798610">
                  <a:extLst>
                    <a:ext uri="{9D8B030D-6E8A-4147-A177-3AD203B41FA5}">
                      <a16:colId xmlns:a16="http://schemas.microsoft.com/office/drawing/2014/main" val="3766925321"/>
                    </a:ext>
                  </a:extLst>
                </a:gridCol>
                <a:gridCol w="692385">
                  <a:extLst>
                    <a:ext uri="{9D8B030D-6E8A-4147-A177-3AD203B41FA5}">
                      <a16:colId xmlns:a16="http://schemas.microsoft.com/office/drawing/2014/main" val="981633018"/>
                    </a:ext>
                  </a:extLst>
                </a:gridCol>
                <a:gridCol w="382006">
                  <a:extLst>
                    <a:ext uri="{9D8B030D-6E8A-4147-A177-3AD203B41FA5}">
                      <a16:colId xmlns:a16="http://schemas.microsoft.com/office/drawing/2014/main" val="1022230769"/>
                    </a:ext>
                  </a:extLst>
                </a:gridCol>
                <a:gridCol w="382006">
                  <a:extLst>
                    <a:ext uri="{9D8B030D-6E8A-4147-A177-3AD203B41FA5}">
                      <a16:colId xmlns:a16="http://schemas.microsoft.com/office/drawing/2014/main" val="2828214279"/>
                    </a:ext>
                  </a:extLst>
                </a:gridCol>
                <a:gridCol w="628717">
                  <a:extLst>
                    <a:ext uri="{9D8B030D-6E8A-4147-A177-3AD203B41FA5}">
                      <a16:colId xmlns:a16="http://schemas.microsoft.com/office/drawing/2014/main" val="4031999541"/>
                    </a:ext>
                  </a:extLst>
                </a:gridCol>
                <a:gridCol w="509341">
                  <a:extLst>
                    <a:ext uri="{9D8B030D-6E8A-4147-A177-3AD203B41FA5}">
                      <a16:colId xmlns:a16="http://schemas.microsoft.com/office/drawing/2014/main" val="1800178196"/>
                    </a:ext>
                  </a:extLst>
                </a:gridCol>
                <a:gridCol w="612800">
                  <a:extLst>
                    <a:ext uri="{9D8B030D-6E8A-4147-A177-3AD203B41FA5}">
                      <a16:colId xmlns:a16="http://schemas.microsoft.com/office/drawing/2014/main" val="1669682921"/>
                    </a:ext>
                  </a:extLst>
                </a:gridCol>
                <a:gridCol w="517299">
                  <a:extLst>
                    <a:ext uri="{9D8B030D-6E8A-4147-A177-3AD203B41FA5}">
                      <a16:colId xmlns:a16="http://schemas.microsoft.com/office/drawing/2014/main" val="338480014"/>
                    </a:ext>
                  </a:extLst>
                </a:gridCol>
                <a:gridCol w="517299">
                  <a:extLst>
                    <a:ext uri="{9D8B030D-6E8A-4147-A177-3AD203B41FA5}">
                      <a16:colId xmlns:a16="http://schemas.microsoft.com/office/drawing/2014/main" val="3576178368"/>
                    </a:ext>
                  </a:extLst>
                </a:gridCol>
                <a:gridCol w="469549">
                  <a:extLst>
                    <a:ext uri="{9D8B030D-6E8A-4147-A177-3AD203B41FA5}">
                      <a16:colId xmlns:a16="http://schemas.microsoft.com/office/drawing/2014/main" val="2986302071"/>
                    </a:ext>
                  </a:extLst>
                </a:gridCol>
                <a:gridCol w="405881">
                  <a:extLst>
                    <a:ext uri="{9D8B030D-6E8A-4147-A177-3AD203B41FA5}">
                      <a16:colId xmlns:a16="http://schemas.microsoft.com/office/drawing/2014/main" val="3632859204"/>
                    </a:ext>
                  </a:extLst>
                </a:gridCol>
                <a:gridCol w="517299">
                  <a:extLst>
                    <a:ext uri="{9D8B030D-6E8A-4147-A177-3AD203B41FA5}">
                      <a16:colId xmlns:a16="http://schemas.microsoft.com/office/drawing/2014/main" val="2833202229"/>
                    </a:ext>
                  </a:extLst>
                </a:gridCol>
                <a:gridCol w="517299">
                  <a:extLst>
                    <a:ext uri="{9D8B030D-6E8A-4147-A177-3AD203B41FA5}">
                      <a16:colId xmlns:a16="http://schemas.microsoft.com/office/drawing/2014/main" val="2422442312"/>
                    </a:ext>
                  </a:extLst>
                </a:gridCol>
                <a:gridCol w="628717">
                  <a:extLst>
                    <a:ext uri="{9D8B030D-6E8A-4147-A177-3AD203B41FA5}">
                      <a16:colId xmlns:a16="http://schemas.microsoft.com/office/drawing/2014/main" val="3958554892"/>
                    </a:ext>
                  </a:extLst>
                </a:gridCol>
                <a:gridCol w="628717">
                  <a:extLst>
                    <a:ext uri="{9D8B030D-6E8A-4147-A177-3AD203B41FA5}">
                      <a16:colId xmlns:a16="http://schemas.microsoft.com/office/drawing/2014/main" val="2749916751"/>
                    </a:ext>
                  </a:extLst>
                </a:gridCol>
                <a:gridCol w="382006">
                  <a:extLst>
                    <a:ext uri="{9D8B030D-6E8A-4147-A177-3AD203B41FA5}">
                      <a16:colId xmlns:a16="http://schemas.microsoft.com/office/drawing/2014/main" val="4030351191"/>
                    </a:ext>
                  </a:extLst>
                </a:gridCol>
              </a:tblGrid>
              <a:tr h="936220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Provincia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Comuni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Numero di azioni AQP per comune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Peso percentuale rispetto al capitale sociale di AQP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Comuni che vanno in nuova Amministrazione/Dissesto/Riequilibrio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Capitale sociale massimo sottoscrivibile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% su capitale sociale massimo sottoscrivibile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Contributo Regione Puglia ai Comuni per acquisto azioni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25% del capitale sociale (h)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Contributo straordinario Regione Puglia alla Società Veicolo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Valore capitale sociale nella Società Veicolo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VERSATO</a:t>
                      </a:r>
                      <a:b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(SI / NO)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Capitale sociale versato nella Società Veicolo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Abitanti al 01-01-2025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Ipotesi ingresso 2025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Ipotesi ingrasso 2026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N.prog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598975"/>
                  </a:ext>
                </a:extLst>
              </a:tr>
              <a:tr h="117028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168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LE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LEQUILE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3.150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0,039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16.139,57 €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0,19%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785,49 €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196,37 €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589,12 €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156,00 €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8.576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8.576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F85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120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0881011"/>
                  </a:ext>
                </a:extLst>
              </a:tr>
              <a:tr h="117028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154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LE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MARTANO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3.541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0,044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18.208,74 €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0,22%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882,99 €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220,75 €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662,24 €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176,00 €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8.465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8.465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F85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121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4507946"/>
                  </a:ext>
                </a:extLst>
              </a:tr>
              <a:tr h="117028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48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TA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LEPORANO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8.648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0,108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44.694,18 €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0,54%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2.156,48 €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539,12 €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1.617,36 €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432,00 €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8.173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8.173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F85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122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483173"/>
                  </a:ext>
                </a:extLst>
              </a:tr>
              <a:tr h="117028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102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BR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ERCHIE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5.340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0,067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27.726,95 €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0,33%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1.331,59 €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332,90 €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998,69 €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268,00 €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8.115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8.115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F85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123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8854895"/>
                  </a:ext>
                </a:extLst>
              </a:tr>
              <a:tr h="117028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120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BA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TORITTO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4.562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0,057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23.588,60 €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0,28%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1.137,59 €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284,40 €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853,19 €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228,00 €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7.961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7.961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F85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124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7921484"/>
                  </a:ext>
                </a:extLst>
              </a:tr>
              <a:tr h="117028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116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BAT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MINERVINO MURGE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4.912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0,061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25.243,94 €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0,30%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1.224,87 €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306,22 €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918,65 €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244,00 €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SI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10.000,00 €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7.933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7.933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125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9380197"/>
                  </a:ext>
                </a:extLst>
              </a:tr>
              <a:tr h="117028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208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LE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SAN CESARIO DI LECCE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2.101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0,026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10.759,71 €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0,13%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523,91 €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130,98 €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392,93 €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104,00 €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7.864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7.864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F85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126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4174465"/>
                  </a:ext>
                </a:extLst>
              </a:tr>
              <a:tr h="117028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142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LE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SALICE SALENTINO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3.809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0,047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19.450,25 €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0,23%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949,82 €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237,45 €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712,36 €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188,00 €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7.611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7.611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F85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127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9712989"/>
                  </a:ext>
                </a:extLst>
              </a:tr>
              <a:tr h="117028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167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LE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NOVOLI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3.191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16.553,40 €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0,20%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795,71 €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198,93 €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596,79 €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160,00 €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7.502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7.502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F85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128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0042865"/>
                  </a:ext>
                </a:extLst>
              </a:tr>
              <a:tr h="117028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173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TA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PALAGIANELLO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2.992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0,037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15.311,90 €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0,18%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746,09 €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186,52 €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559,57 €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148,00 €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7.493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7.493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F85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129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4192347"/>
                  </a:ext>
                </a:extLst>
              </a:tr>
              <a:tr h="117028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104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FG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VICO DEL GARGANO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5.294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0,066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27.313,11 €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0,33%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1.320,12 €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330,03 €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990,09 €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264,00 €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7.231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7.231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F85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130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6714373"/>
                  </a:ext>
                </a:extLst>
              </a:tr>
              <a:tr h="117028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233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FG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CARAPELLE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1.583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8.276,70 €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0,10%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394,74 €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98,68 €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296,05 €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80,00 €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6.884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6.884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F85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131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0552134"/>
                  </a:ext>
                </a:extLst>
              </a:tr>
              <a:tr h="117028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145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LE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CALIMERA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3.775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0,047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19.450,25 €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0,23%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941,34 €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235,34 €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706,01 €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188,00 €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6.663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6.663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F85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132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9881749"/>
                  </a:ext>
                </a:extLst>
              </a:tr>
              <a:tr h="117028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162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LE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MELISSANO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3.264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0,041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 D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16.967,24 €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0,20%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813,92 €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203,48 €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610,44 €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164,00 €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6.571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6.571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133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5365523"/>
                  </a:ext>
                </a:extLst>
              </a:tr>
              <a:tr h="117028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126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FG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TROIA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4.380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0,055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22.760,93 €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0,27%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1.092,20 €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273,05 €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819,15 €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220,00 €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6.567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6.567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F85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134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3120718"/>
                  </a:ext>
                </a:extLst>
              </a:tr>
              <a:tr h="117028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170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LE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SCORRANO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3.108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0,039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16.139,57 €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0,19%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775,02 €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193,75 €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581,26 €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156,00 €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6.566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6.566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F85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135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4093067"/>
                  </a:ext>
                </a:extLst>
              </a:tr>
              <a:tr h="117028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84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LE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VERNOLE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5.997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0,075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31.037,63 €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0,37%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1.495,42 €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373,86 €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1.121,57 €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300,00 €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6.563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6.563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F85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136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9196807"/>
                  </a:ext>
                </a:extLst>
              </a:tr>
              <a:tr h="117028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182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FG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CAGNANO VARANO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2.860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0,036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14.898,06 €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0,18%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713,17 €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178,29 €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534,88 €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144,00 €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6.549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6.549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F85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137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9283193"/>
                  </a:ext>
                </a:extLst>
              </a:tr>
              <a:tr h="117028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113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LE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PORTO CESAREO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4.953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0,062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25.657,77 €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0,31%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1.235,09 €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308,77 €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926,32 €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248,00 €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6.491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6.491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F85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138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4416930"/>
                  </a:ext>
                </a:extLst>
              </a:tr>
              <a:tr h="117028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164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TA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CAROSINO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3.255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0,041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16.967,24 €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0,20%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811,67 €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202,92 €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608,75 €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164,00 €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6.454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6.454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F85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139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2690747"/>
                  </a:ext>
                </a:extLst>
              </a:tr>
              <a:tr h="117028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220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LE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ALLISTE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1.795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0,022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9.104,37 €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0,11%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447,60 €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111,90 €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335,70 €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88,00 €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6.399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6.399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F85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140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6978543"/>
                  </a:ext>
                </a:extLst>
              </a:tr>
              <a:tr h="117028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101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FG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LESINA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5.427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0,068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28.140,78 €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0,34%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1.353,29 €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338,32 €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1.014,96 €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272,00 €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6.233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6.233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F85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141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9194507"/>
                  </a:ext>
                </a:extLst>
              </a:tr>
              <a:tr h="117028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92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TA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AVETRANA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5.727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0,071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29.382,29 €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0,35%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1.428,09 €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357,02 €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1.071,07 €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284,00 €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6.148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6.148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F85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142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3854072"/>
                  </a:ext>
                </a:extLst>
              </a:tr>
              <a:tr h="117028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146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LE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SAN DONACI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3.748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0,047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19.450,25 €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0,23%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934,61 €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233,65 €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700,96 €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188,00 €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6.079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6.079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F85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143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8764545"/>
                  </a:ext>
                </a:extLst>
              </a:tr>
              <a:tr h="117028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136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LE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SAN MICHELE SALENTINO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4.010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20.691,75 €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0,25%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999,94 €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249,99 €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749,96 €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200,00 €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6.047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6.047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F85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144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0215643"/>
                  </a:ext>
                </a:extLst>
              </a:tr>
              <a:tr h="117028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129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LE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ALESSANO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4.347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0,054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22.347,09 €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0,27%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1.083,98 €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270,99 €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812,98 €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216,00 €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5.981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5.981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F85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145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0606722"/>
                  </a:ext>
                </a:extLst>
              </a:tr>
              <a:tr h="117028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149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BR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CELLINO SAN MARCO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3.702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0,046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19.036,41 €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0,23%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923,14 €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230,78 €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692,35 €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184,00 €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5.955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5.955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F85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146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9971938"/>
                  </a:ext>
                </a:extLst>
              </a:tr>
              <a:tr h="117028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140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BA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SAMMICHELE DI BARI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3.830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0,048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19.864,08 €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0,24%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955,06 €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238,76 €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716,29 €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192,00 €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5.907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5.907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F85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147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2411347"/>
                  </a:ext>
                </a:extLst>
              </a:tr>
              <a:tr h="117028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176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FG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MATTINATA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2.970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0,037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15.311,90 €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0,18%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740,60 €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185,15 €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555,45 €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148,00 €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5.875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5.875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F85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148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6758539"/>
                  </a:ext>
                </a:extLst>
              </a:tr>
              <a:tr h="117028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161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BAT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SPINAZZOLA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3.325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0,041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16.967,24 €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0,20%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829,13 €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207,28 €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621,85 €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164,00 €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5.824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5.824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F85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149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2631087"/>
                  </a:ext>
                </a:extLst>
              </a:tr>
              <a:tr h="117028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206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BA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CELLAMARE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2.160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0,027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11.173,55 €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0,13%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538,62 €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134,66 €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403,97 €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108,00 €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SI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10.000,00 €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5.783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5.783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150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8751658"/>
                  </a:ext>
                </a:extLst>
              </a:tr>
              <a:tr h="117028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200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FG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STORNARA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2.255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0,028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 D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11.587,38 €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0,14%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562,31 €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140,58 €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421,73 €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112,00 €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5.772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5.772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151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993079"/>
                  </a:ext>
                </a:extLst>
              </a:tr>
              <a:tr h="117028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119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LE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POGGIARDO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4.615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0,058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24.002,43 €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0,29%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1.150,80 €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287,70 €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863,10 €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232,00 €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5.746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5.746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F85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152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6944606"/>
                  </a:ext>
                </a:extLst>
              </a:tr>
              <a:tr h="117028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163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FG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ASCOLI SATRIANO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3.257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0,041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16.967,24 €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0,20%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812,17 €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203,04 €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609,13 €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164,00 €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5.680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5.680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F85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153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2559354"/>
                  </a:ext>
                </a:extLst>
              </a:tr>
              <a:tr h="117028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205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LE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ALEZIO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2.165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0,027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11.173,55 €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0,13%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539,87 €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134,97 €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404,90 €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108,00 €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5.662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5.662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F85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154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2035571"/>
                  </a:ext>
                </a:extLst>
              </a:tr>
              <a:tr h="117028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73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LE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CORIGLIANO D'OTRANTO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6.641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0,083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34.348,31 €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0,41%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1.656,01 €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414,00 €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1.242,01 €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332,00 €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5.551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5.551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F85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155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7539465"/>
                  </a:ext>
                </a:extLst>
              </a:tr>
              <a:tr h="117028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38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LE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OTRANTO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9.876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0,123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50.901,71 €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0,61%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2.462,70 €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615,67 €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1.847,02 €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492,00 €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5.538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5.538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F85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156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5073152"/>
                  </a:ext>
                </a:extLst>
              </a:tr>
              <a:tr h="117028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153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LE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SANNICOLA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3.553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0,044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18.208,74 €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0,22%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885,98 €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221,50 €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664,49 €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176,00 €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5.525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5.525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F85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157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6484514"/>
                  </a:ext>
                </a:extLst>
              </a:tr>
              <a:tr h="117028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151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LE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COLLEPASSO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3.685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0,046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19.036,41 €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0,23%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918,90 €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229,72 €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689,17 €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184,00 €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5.504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5.504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F85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158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5897501"/>
                  </a:ext>
                </a:extLst>
              </a:tr>
              <a:tr h="117028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165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LE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SAN DONATO DI LECCE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3.217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16.553,40 €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0,20%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802,20 €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200,55 €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601,65 €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160,00 €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5.370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5.370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F85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 dirty="0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159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82174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072256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ellaDiTesto 7">
            <a:extLst>
              <a:ext uri="{FF2B5EF4-FFF2-40B4-BE49-F238E27FC236}">
                <a16:creationId xmlns:a16="http://schemas.microsoft.com/office/drawing/2014/main" id="{98919D38-37C8-D245-BEBB-7FF6F42A0A35}"/>
              </a:ext>
            </a:extLst>
          </p:cNvPr>
          <p:cNvSpPr txBox="1"/>
          <p:nvPr/>
        </p:nvSpPr>
        <p:spPr>
          <a:xfrm>
            <a:off x="172044" y="96357"/>
            <a:ext cx="88920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>
                <a:solidFill>
                  <a:srgbClr val="14629D"/>
                </a:solidFill>
              </a:rPr>
              <a:t>Quote partecipazione Comuni e ipotesi di ingresso (5/7)</a:t>
            </a:r>
          </a:p>
        </p:txBody>
      </p:sp>
      <p:graphicFrame>
        <p:nvGraphicFramePr>
          <p:cNvPr id="2" name="Tabella 1">
            <a:extLst>
              <a:ext uri="{FF2B5EF4-FFF2-40B4-BE49-F238E27FC236}">
                <a16:creationId xmlns:a16="http://schemas.microsoft.com/office/drawing/2014/main" id="{6A6D91F7-6072-D73E-128E-6A443FE520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8256305"/>
              </p:ext>
            </p:extLst>
          </p:nvPr>
        </p:nvGraphicFramePr>
        <p:xfrm>
          <a:off x="172043" y="1205346"/>
          <a:ext cx="10353950" cy="5611098"/>
        </p:xfrm>
        <a:graphic>
          <a:graphicData uri="http://schemas.openxmlformats.org/drawingml/2006/table">
            <a:tbl>
              <a:tblPr/>
              <a:tblGrid>
                <a:gridCol w="382006">
                  <a:extLst>
                    <a:ext uri="{9D8B030D-6E8A-4147-A177-3AD203B41FA5}">
                      <a16:colId xmlns:a16="http://schemas.microsoft.com/office/drawing/2014/main" val="1548608063"/>
                    </a:ext>
                  </a:extLst>
                </a:gridCol>
                <a:gridCol w="382006">
                  <a:extLst>
                    <a:ext uri="{9D8B030D-6E8A-4147-A177-3AD203B41FA5}">
                      <a16:colId xmlns:a16="http://schemas.microsoft.com/office/drawing/2014/main" val="360849089"/>
                    </a:ext>
                  </a:extLst>
                </a:gridCol>
                <a:gridCol w="1798610">
                  <a:extLst>
                    <a:ext uri="{9D8B030D-6E8A-4147-A177-3AD203B41FA5}">
                      <a16:colId xmlns:a16="http://schemas.microsoft.com/office/drawing/2014/main" val="2750629049"/>
                    </a:ext>
                  </a:extLst>
                </a:gridCol>
                <a:gridCol w="692385">
                  <a:extLst>
                    <a:ext uri="{9D8B030D-6E8A-4147-A177-3AD203B41FA5}">
                      <a16:colId xmlns:a16="http://schemas.microsoft.com/office/drawing/2014/main" val="340912771"/>
                    </a:ext>
                  </a:extLst>
                </a:gridCol>
                <a:gridCol w="382006">
                  <a:extLst>
                    <a:ext uri="{9D8B030D-6E8A-4147-A177-3AD203B41FA5}">
                      <a16:colId xmlns:a16="http://schemas.microsoft.com/office/drawing/2014/main" val="1091831729"/>
                    </a:ext>
                  </a:extLst>
                </a:gridCol>
                <a:gridCol w="382006">
                  <a:extLst>
                    <a:ext uri="{9D8B030D-6E8A-4147-A177-3AD203B41FA5}">
                      <a16:colId xmlns:a16="http://schemas.microsoft.com/office/drawing/2014/main" val="655548783"/>
                    </a:ext>
                  </a:extLst>
                </a:gridCol>
                <a:gridCol w="628718">
                  <a:extLst>
                    <a:ext uri="{9D8B030D-6E8A-4147-A177-3AD203B41FA5}">
                      <a16:colId xmlns:a16="http://schemas.microsoft.com/office/drawing/2014/main" val="3076852692"/>
                    </a:ext>
                  </a:extLst>
                </a:gridCol>
                <a:gridCol w="509341">
                  <a:extLst>
                    <a:ext uri="{9D8B030D-6E8A-4147-A177-3AD203B41FA5}">
                      <a16:colId xmlns:a16="http://schemas.microsoft.com/office/drawing/2014/main" val="3741846400"/>
                    </a:ext>
                  </a:extLst>
                </a:gridCol>
                <a:gridCol w="612800">
                  <a:extLst>
                    <a:ext uri="{9D8B030D-6E8A-4147-A177-3AD203B41FA5}">
                      <a16:colId xmlns:a16="http://schemas.microsoft.com/office/drawing/2014/main" val="2749657552"/>
                    </a:ext>
                  </a:extLst>
                </a:gridCol>
                <a:gridCol w="517300">
                  <a:extLst>
                    <a:ext uri="{9D8B030D-6E8A-4147-A177-3AD203B41FA5}">
                      <a16:colId xmlns:a16="http://schemas.microsoft.com/office/drawing/2014/main" val="4105139702"/>
                    </a:ext>
                  </a:extLst>
                </a:gridCol>
                <a:gridCol w="517300">
                  <a:extLst>
                    <a:ext uri="{9D8B030D-6E8A-4147-A177-3AD203B41FA5}">
                      <a16:colId xmlns:a16="http://schemas.microsoft.com/office/drawing/2014/main" val="1013239081"/>
                    </a:ext>
                  </a:extLst>
                </a:gridCol>
                <a:gridCol w="469549">
                  <a:extLst>
                    <a:ext uri="{9D8B030D-6E8A-4147-A177-3AD203B41FA5}">
                      <a16:colId xmlns:a16="http://schemas.microsoft.com/office/drawing/2014/main" val="427119100"/>
                    </a:ext>
                  </a:extLst>
                </a:gridCol>
                <a:gridCol w="405881">
                  <a:extLst>
                    <a:ext uri="{9D8B030D-6E8A-4147-A177-3AD203B41FA5}">
                      <a16:colId xmlns:a16="http://schemas.microsoft.com/office/drawing/2014/main" val="4119392155"/>
                    </a:ext>
                  </a:extLst>
                </a:gridCol>
                <a:gridCol w="517300">
                  <a:extLst>
                    <a:ext uri="{9D8B030D-6E8A-4147-A177-3AD203B41FA5}">
                      <a16:colId xmlns:a16="http://schemas.microsoft.com/office/drawing/2014/main" val="1887455733"/>
                    </a:ext>
                  </a:extLst>
                </a:gridCol>
                <a:gridCol w="517300">
                  <a:extLst>
                    <a:ext uri="{9D8B030D-6E8A-4147-A177-3AD203B41FA5}">
                      <a16:colId xmlns:a16="http://schemas.microsoft.com/office/drawing/2014/main" val="626067102"/>
                    </a:ext>
                  </a:extLst>
                </a:gridCol>
                <a:gridCol w="628718">
                  <a:extLst>
                    <a:ext uri="{9D8B030D-6E8A-4147-A177-3AD203B41FA5}">
                      <a16:colId xmlns:a16="http://schemas.microsoft.com/office/drawing/2014/main" val="435398678"/>
                    </a:ext>
                  </a:extLst>
                </a:gridCol>
                <a:gridCol w="628718">
                  <a:extLst>
                    <a:ext uri="{9D8B030D-6E8A-4147-A177-3AD203B41FA5}">
                      <a16:colId xmlns:a16="http://schemas.microsoft.com/office/drawing/2014/main" val="3624372797"/>
                    </a:ext>
                  </a:extLst>
                </a:gridCol>
                <a:gridCol w="382006">
                  <a:extLst>
                    <a:ext uri="{9D8B030D-6E8A-4147-A177-3AD203B41FA5}">
                      <a16:colId xmlns:a16="http://schemas.microsoft.com/office/drawing/2014/main" val="1496753809"/>
                    </a:ext>
                  </a:extLst>
                </a:gridCol>
              </a:tblGrid>
              <a:tr h="935178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Provincia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Comuni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Numero di azioni AQP per comune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Peso percentuale rispetto al capitale sociale di AQP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Comuni che vanno in nuova Amministrazione/Dissesto/Riequilibrio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Capitale sociale massimo sottoscrivibile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% su capitale sociale massimo sottoscrivibile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Contributo Regione Puglia ai Comuni per acquisto azioni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25% del capitale sociale (h)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Contributo straordinario Regione Puglia alla Società Veicolo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Valore capitale sociale nella Società Veicolo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VERSATO</a:t>
                      </a:r>
                      <a:b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(SI / NO)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Capitale sociale versato nella Società Veicolo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Abitanti al 01-01-2025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Ipotesi ingresso 2025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Ipotesi ingrasso 2026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N.prog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1528540"/>
                  </a:ext>
                </a:extLst>
              </a:tr>
              <a:tr h="116898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189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FG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STORNARELLA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2.540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0,032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13.242,72 €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0,16%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633,38 €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158,34 €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475,03 €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128,00 €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5.357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5.357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F85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160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2135076"/>
                  </a:ext>
                </a:extLst>
              </a:tr>
              <a:tr h="116898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174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FG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SAN PAOLO DI CIVITATE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2.982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0,037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 D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15.311,90 €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0,18%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743,60 €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185,90 €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557,70 €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148,00 €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5.351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5.351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161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8847955"/>
                  </a:ext>
                </a:extLst>
              </a:tr>
              <a:tr h="116898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150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LE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GUAGNANO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3.696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0,046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19.036,41 €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0,23%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921,64 €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230,41 €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691,23 €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184,00 €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5.304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5.304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F85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162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6119365"/>
                  </a:ext>
                </a:extLst>
              </a:tr>
              <a:tr h="116898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88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BR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TORCHIAROLO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5.909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0,074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30.623,79 €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0,37%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1.473,48 €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368,37 €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1.105,11 €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296,00 €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5.298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5.298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F85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163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9268883"/>
                  </a:ext>
                </a:extLst>
              </a:tr>
              <a:tr h="116898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96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TA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MONTEIASI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5.593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28.968,45 €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0,35%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1.394,68 €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348,67 €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1.046,01 €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280,00 €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5.210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5.210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F85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164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2113569"/>
                  </a:ext>
                </a:extLst>
              </a:tr>
              <a:tr h="116898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125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TA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MARUGGIO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4.417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0,055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22.760,93 €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0,27%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1.101,43 €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275,36 €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826,07 €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220,00 €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5.186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5.186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F85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165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6652817"/>
                  </a:ext>
                </a:extLst>
              </a:tr>
              <a:tr h="116898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171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LE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SOLETO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3.098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0,039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16.139,57 €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0,19%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772,52 €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193,13 €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579,39 €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156,00 €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5.100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5.100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F85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166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4352560"/>
                  </a:ext>
                </a:extLst>
              </a:tr>
              <a:tr h="116898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90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LE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CASTRIGNANO DEL CAPO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5.820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0,073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30.209,96 €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0,36%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1.451,29 €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362,82 €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1.088,46 €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292,00 €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5.082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5.082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F85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167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1080677"/>
                  </a:ext>
                </a:extLst>
              </a:tr>
              <a:tr h="116898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179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LE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CORSANO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2.912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0,036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14.898,06 €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0,18%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726,14 €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181,54 €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544,61 €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144,00 €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5.071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5.071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F85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168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0110777"/>
                  </a:ext>
                </a:extLst>
              </a:tr>
              <a:tr h="116898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169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LE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TUGLIE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3.122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0,039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16.139,57 €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0,19%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778,51 €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194,63 €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583,88 €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156,00 €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5.025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5.025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F85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169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7993445"/>
                  </a:ext>
                </a:extLst>
              </a:tr>
              <a:tr h="116898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197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TA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FRAGAGNANO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2.388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12.415,05 €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0,15%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595,48 €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148,87 €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446,61 €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120,00 €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4.923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4.923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F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170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943700"/>
                  </a:ext>
                </a:extLst>
              </a:tr>
              <a:tr h="116898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190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LE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NEVIANO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2.525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0,031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12.828,89 €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0,15%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629,64 €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157,41 €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472,23 €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124,00 €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4.815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4.815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F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171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4207847"/>
                  </a:ext>
                </a:extLst>
              </a:tr>
              <a:tr h="116898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155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LE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GAGLIANO DEL CAPO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3.447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0,043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17.794,91 €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0,21%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859,55 €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214,89 €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644,66 €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172,00 €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4.811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4.811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F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172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1801403"/>
                  </a:ext>
                </a:extLst>
              </a:tr>
              <a:tr h="116898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186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LE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MURO LECCESE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2.617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0,033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13.656,56 €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0,16%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652,58 €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163,14 €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489,43 €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132,00 €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4.641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4.641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F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173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7185404"/>
                  </a:ext>
                </a:extLst>
              </a:tr>
              <a:tr h="116898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86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LE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SALVE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5.973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0,074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30.623,79 €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0,37%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1.489,44 €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372,36 €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1.117,08 €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296,00 €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4.543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4.543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F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174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4414059"/>
                  </a:ext>
                </a:extLst>
              </a:tr>
              <a:tr h="116898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148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LE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SPECCHIA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3.740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0,047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19.450,25 €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0,23%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932,61 €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233,15 €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699,46 €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188,00 €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4.503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4.503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F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175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1400134"/>
                  </a:ext>
                </a:extLst>
              </a:tr>
              <a:tr h="116898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127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LE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ANDRANO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4.361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0,054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22.347,09 €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0,27%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1.087,47 €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271,87 €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815,60 €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216,00 €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4.429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4.429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F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176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8137802"/>
                  </a:ext>
                </a:extLst>
              </a:tr>
              <a:tr h="116898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157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LE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UGGIANO LA CHIESA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3.415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0,043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17.794,91 €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0,21%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851,57 €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212,89 €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638,68 €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172,00 €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4.319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4.319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F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177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7054578"/>
                  </a:ext>
                </a:extLst>
              </a:tr>
              <a:tr h="116898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202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FG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PESCHICI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2.203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0,027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11.173,55 €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0,13%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549,34 €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137,34 €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412,01 €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108,00 €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4.270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4.270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F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178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3338921"/>
                  </a:ext>
                </a:extLst>
              </a:tr>
              <a:tr h="116898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178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TA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TORRICELLA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2.930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0,037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15.311,90 €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0,18%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730,63 €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182,66 €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547,97 €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148,00 €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4.084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4.084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F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179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448531"/>
                  </a:ext>
                </a:extLst>
              </a:tr>
              <a:tr h="116898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193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FG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ISCHITELLA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2.472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0,031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12.828,89 €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0,15%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616,42 €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154,11 €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462,32 €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124,00 €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4.075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4.075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F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180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4006817"/>
                  </a:ext>
                </a:extLst>
              </a:tr>
              <a:tr h="116898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172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LE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SUPERSANO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3.068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0,038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15.725,73 €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0,19%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765,04 €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191,26 €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573,78 €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152,00 €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4.063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4.063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F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181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0268154"/>
                  </a:ext>
                </a:extLst>
              </a:tr>
              <a:tr h="116898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211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LE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ARNESANO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1.991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0,025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10.345,88 €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0,12%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496,48 €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124,12 €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372,36 €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100,00 €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3.912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3.912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F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182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2437255"/>
                  </a:ext>
                </a:extLst>
              </a:tr>
              <a:tr h="116898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184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LE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SOGLIANO CAVOUR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2.740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0,034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14.070,39 €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0,17%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683,25 €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170,81 €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512,44 €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136,00 €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3.843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3.843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F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183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9366709"/>
                  </a:ext>
                </a:extLst>
              </a:tr>
              <a:tr h="116898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181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LE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CURSI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2.874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0,036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14.898,06 €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0,18%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716,67 €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179,17 €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537,50 €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144,00 €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3.813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3.813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F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184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083744"/>
                  </a:ext>
                </a:extLst>
              </a:tr>
              <a:tr h="116898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198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FG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CARPINO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2.348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0,029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12.001,22 €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0,14%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585,50 €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146,38 €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439,13 €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116,00 €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3.743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3.743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F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185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8692671"/>
                  </a:ext>
                </a:extLst>
              </a:tr>
              <a:tr h="116898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183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LE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CARPIGNANO SALENTINO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2.843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0,035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14.484,23 €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0,17%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708,94 €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177,23 €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531,70 €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140,00 €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3.648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3.648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F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186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4884091"/>
                  </a:ext>
                </a:extLst>
              </a:tr>
              <a:tr h="116898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195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LE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CASTRIGNANO DE' GRECI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2.467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0,031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12.828,89 €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0,15%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615,18 €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153,79 €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461,38 €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124,00 €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3.630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3.630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F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187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6339789"/>
                  </a:ext>
                </a:extLst>
              </a:tr>
              <a:tr h="116898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187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FG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SERRACAPRIOLA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2.600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0,032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13.242,72 €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0,16%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648,34 €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162,09 €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486,26 €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128,00 €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3.577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3.577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F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188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0398884"/>
                  </a:ext>
                </a:extLst>
              </a:tr>
              <a:tr h="116898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227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FG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DELICETO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1.693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0,021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8.690,54 €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0,10%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422,17 €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105,54 €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316,63 €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84,00 €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3.476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3.476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F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189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4750007"/>
                  </a:ext>
                </a:extLst>
              </a:tr>
              <a:tr h="116898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222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TA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MONTEMESOLA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1.773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0,022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9.104,37 €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0,11%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442,12 €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110,53 €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331,59 €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88,00 €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3.473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3.473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F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190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8484874"/>
                  </a:ext>
                </a:extLst>
              </a:tr>
              <a:tr h="116898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180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LE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MINERVINO DI LECCE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2.911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0,036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14.898,06 €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0,18%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725,89 €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181,47 €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544,42 €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144,00 €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3.418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3.418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F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191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1731376"/>
                  </a:ext>
                </a:extLst>
              </a:tr>
              <a:tr h="116898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191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LE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SPONGANO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2.481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0,031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12.828,89 €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0,15%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618,67 €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154,67 €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464,00 €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124,00 €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3.398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3.398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F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192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6204008"/>
                  </a:ext>
                </a:extLst>
              </a:tr>
              <a:tr h="116898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221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TA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FAGGIANO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1.793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0,022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9.104,37 €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0,11%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447,11 €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111,78 €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335,33 €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88,00 €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3.375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3.375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F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193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2396382"/>
                  </a:ext>
                </a:extLst>
              </a:tr>
              <a:tr h="116898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166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FG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ORDONA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3.199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16.553,40 €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0,20%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797,71 €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199,43 €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598,28 €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160,00 €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3.361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3.361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F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194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8808891"/>
                  </a:ext>
                </a:extLst>
              </a:tr>
              <a:tr h="116898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228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LE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SAN PIETRO IN LAMA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1.639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8.276,70 €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0,10%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408,70 €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102,18 €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306,53 €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80,00 €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3.344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3.344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F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195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3902942"/>
                  </a:ext>
                </a:extLst>
              </a:tr>
              <a:tr h="116898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111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FG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RODI GARGANICO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5.100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0,064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26.485,44 €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0,32%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1.271,75 €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317,94 €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953,81 €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256,00 €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3.323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3.323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F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196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966717"/>
                  </a:ext>
                </a:extLst>
              </a:tr>
              <a:tr h="116898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219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FG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ZAPPONETA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1.817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0,023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 D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9.518,21 €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0,11%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453,09 €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113,27 €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339,82 €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92,00 €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3.241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3.241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197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2617470"/>
                  </a:ext>
                </a:extLst>
              </a:tr>
              <a:tr h="116898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192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LE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MIGGIANO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2.477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0,031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12.828,89 €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0,15%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617,67 €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154,42 €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463,25 €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124,00 €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3.218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3.218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F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198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7982716"/>
                  </a:ext>
                </a:extLst>
              </a:tr>
              <a:tr h="116898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133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LE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MORCIANO DI LEUCA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4.143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0,052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21.519,42 €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0,26%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1.033,11 €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258,28 €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774,83 €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208,00 €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3.031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3.031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F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 dirty="0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199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12004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17008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ellaDiTesto 7">
            <a:extLst>
              <a:ext uri="{FF2B5EF4-FFF2-40B4-BE49-F238E27FC236}">
                <a16:creationId xmlns:a16="http://schemas.microsoft.com/office/drawing/2014/main" id="{98919D38-37C8-D245-BEBB-7FF6F42A0A35}"/>
              </a:ext>
            </a:extLst>
          </p:cNvPr>
          <p:cNvSpPr txBox="1"/>
          <p:nvPr/>
        </p:nvSpPr>
        <p:spPr>
          <a:xfrm>
            <a:off x="172044" y="96357"/>
            <a:ext cx="88920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>
                <a:solidFill>
                  <a:srgbClr val="14629D"/>
                </a:solidFill>
              </a:rPr>
              <a:t>Quote partecipazione Comuni e ipotesi di ingresso (6/7)</a:t>
            </a:r>
          </a:p>
        </p:txBody>
      </p:sp>
      <p:graphicFrame>
        <p:nvGraphicFramePr>
          <p:cNvPr id="3" name="Tabella 2">
            <a:extLst>
              <a:ext uri="{FF2B5EF4-FFF2-40B4-BE49-F238E27FC236}">
                <a16:creationId xmlns:a16="http://schemas.microsoft.com/office/drawing/2014/main" id="{1AFC66BF-BB79-BA04-4D54-D17BA2B542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8652502"/>
              </p:ext>
            </p:extLst>
          </p:nvPr>
        </p:nvGraphicFramePr>
        <p:xfrm>
          <a:off x="172044" y="1350819"/>
          <a:ext cx="10322773" cy="5399132"/>
        </p:xfrm>
        <a:graphic>
          <a:graphicData uri="http://schemas.openxmlformats.org/drawingml/2006/table">
            <a:tbl>
              <a:tblPr/>
              <a:tblGrid>
                <a:gridCol w="380856">
                  <a:extLst>
                    <a:ext uri="{9D8B030D-6E8A-4147-A177-3AD203B41FA5}">
                      <a16:colId xmlns:a16="http://schemas.microsoft.com/office/drawing/2014/main" val="1650109605"/>
                    </a:ext>
                  </a:extLst>
                </a:gridCol>
                <a:gridCol w="380856">
                  <a:extLst>
                    <a:ext uri="{9D8B030D-6E8A-4147-A177-3AD203B41FA5}">
                      <a16:colId xmlns:a16="http://schemas.microsoft.com/office/drawing/2014/main" val="2657929327"/>
                    </a:ext>
                  </a:extLst>
                </a:gridCol>
                <a:gridCol w="1793195">
                  <a:extLst>
                    <a:ext uri="{9D8B030D-6E8A-4147-A177-3AD203B41FA5}">
                      <a16:colId xmlns:a16="http://schemas.microsoft.com/office/drawing/2014/main" val="1627759648"/>
                    </a:ext>
                  </a:extLst>
                </a:gridCol>
                <a:gridCol w="690301">
                  <a:extLst>
                    <a:ext uri="{9D8B030D-6E8A-4147-A177-3AD203B41FA5}">
                      <a16:colId xmlns:a16="http://schemas.microsoft.com/office/drawing/2014/main" val="2817063411"/>
                    </a:ext>
                  </a:extLst>
                </a:gridCol>
                <a:gridCol w="380856">
                  <a:extLst>
                    <a:ext uri="{9D8B030D-6E8A-4147-A177-3AD203B41FA5}">
                      <a16:colId xmlns:a16="http://schemas.microsoft.com/office/drawing/2014/main" val="1646857789"/>
                    </a:ext>
                  </a:extLst>
                </a:gridCol>
                <a:gridCol w="380856">
                  <a:extLst>
                    <a:ext uri="{9D8B030D-6E8A-4147-A177-3AD203B41FA5}">
                      <a16:colId xmlns:a16="http://schemas.microsoft.com/office/drawing/2014/main" val="2909652865"/>
                    </a:ext>
                  </a:extLst>
                </a:gridCol>
                <a:gridCol w="626824">
                  <a:extLst>
                    <a:ext uri="{9D8B030D-6E8A-4147-A177-3AD203B41FA5}">
                      <a16:colId xmlns:a16="http://schemas.microsoft.com/office/drawing/2014/main" val="3688392385"/>
                    </a:ext>
                  </a:extLst>
                </a:gridCol>
                <a:gridCol w="507807">
                  <a:extLst>
                    <a:ext uri="{9D8B030D-6E8A-4147-A177-3AD203B41FA5}">
                      <a16:colId xmlns:a16="http://schemas.microsoft.com/office/drawing/2014/main" val="1497147689"/>
                    </a:ext>
                  </a:extLst>
                </a:gridCol>
                <a:gridCol w="610955">
                  <a:extLst>
                    <a:ext uri="{9D8B030D-6E8A-4147-A177-3AD203B41FA5}">
                      <a16:colId xmlns:a16="http://schemas.microsoft.com/office/drawing/2014/main" val="1328503060"/>
                    </a:ext>
                  </a:extLst>
                </a:gridCol>
                <a:gridCol w="515742">
                  <a:extLst>
                    <a:ext uri="{9D8B030D-6E8A-4147-A177-3AD203B41FA5}">
                      <a16:colId xmlns:a16="http://schemas.microsoft.com/office/drawing/2014/main" val="2922760917"/>
                    </a:ext>
                  </a:extLst>
                </a:gridCol>
                <a:gridCol w="515742">
                  <a:extLst>
                    <a:ext uri="{9D8B030D-6E8A-4147-A177-3AD203B41FA5}">
                      <a16:colId xmlns:a16="http://schemas.microsoft.com/office/drawing/2014/main" val="1880625552"/>
                    </a:ext>
                  </a:extLst>
                </a:gridCol>
                <a:gridCol w="468136">
                  <a:extLst>
                    <a:ext uri="{9D8B030D-6E8A-4147-A177-3AD203B41FA5}">
                      <a16:colId xmlns:a16="http://schemas.microsoft.com/office/drawing/2014/main" val="1359023643"/>
                    </a:ext>
                  </a:extLst>
                </a:gridCol>
                <a:gridCol w="404659">
                  <a:extLst>
                    <a:ext uri="{9D8B030D-6E8A-4147-A177-3AD203B41FA5}">
                      <a16:colId xmlns:a16="http://schemas.microsoft.com/office/drawing/2014/main" val="2055285101"/>
                    </a:ext>
                  </a:extLst>
                </a:gridCol>
                <a:gridCol w="515742">
                  <a:extLst>
                    <a:ext uri="{9D8B030D-6E8A-4147-A177-3AD203B41FA5}">
                      <a16:colId xmlns:a16="http://schemas.microsoft.com/office/drawing/2014/main" val="3905936905"/>
                    </a:ext>
                  </a:extLst>
                </a:gridCol>
                <a:gridCol w="515742">
                  <a:extLst>
                    <a:ext uri="{9D8B030D-6E8A-4147-A177-3AD203B41FA5}">
                      <a16:colId xmlns:a16="http://schemas.microsoft.com/office/drawing/2014/main" val="551113109"/>
                    </a:ext>
                  </a:extLst>
                </a:gridCol>
                <a:gridCol w="626824">
                  <a:extLst>
                    <a:ext uri="{9D8B030D-6E8A-4147-A177-3AD203B41FA5}">
                      <a16:colId xmlns:a16="http://schemas.microsoft.com/office/drawing/2014/main" val="3652076928"/>
                    </a:ext>
                  </a:extLst>
                </a:gridCol>
                <a:gridCol w="626824">
                  <a:extLst>
                    <a:ext uri="{9D8B030D-6E8A-4147-A177-3AD203B41FA5}">
                      <a16:colId xmlns:a16="http://schemas.microsoft.com/office/drawing/2014/main" val="2256523357"/>
                    </a:ext>
                  </a:extLst>
                </a:gridCol>
                <a:gridCol w="380856">
                  <a:extLst>
                    <a:ext uri="{9D8B030D-6E8A-4147-A177-3AD203B41FA5}">
                      <a16:colId xmlns:a16="http://schemas.microsoft.com/office/drawing/2014/main" val="644283252"/>
                    </a:ext>
                  </a:extLst>
                </a:gridCol>
              </a:tblGrid>
              <a:tr h="899852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Provincia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Comuni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Numero di azioni AQP per comune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Peso percentuale rispetto al capitale sociale di AQP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Comuni che vanno in nuova Amministrazione/Dissesto/Riequilibrio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Capitale sociale massimo sottoscrivibile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% su capitale sociale massimo sottoscrivibile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Contributo Regione Puglia ai Comuni per acquisto azioni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25% del capitale sociale (h)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Contributo straordinario Regione Puglia alla Società Veicolo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Valore capitale sociale nella Società Veicolo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VERSATO</a:t>
                      </a:r>
                      <a:b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(SI / NO)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Capitale sociale versato nella Società Veicolo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Abitanti al 01-01-2025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Ipotesi ingresso 2025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Ipotesi ingrasso 2026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N.prog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6856091"/>
                  </a:ext>
                </a:extLst>
              </a:tr>
              <a:tr h="112482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159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FG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BOVINO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3.334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0,042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17.381,07 €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0,21%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831,37 €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207,84 €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623,53 €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168,00 €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2.893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2.893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F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200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5757480"/>
                  </a:ext>
                </a:extLst>
              </a:tr>
              <a:tr h="112482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217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LE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TIGGIANO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1.851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0,023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9.518,21 €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0,11%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461,57 €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115,39 €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346,18 €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92,00 €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2.832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2.832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F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201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4312184"/>
                  </a:ext>
                </a:extLst>
              </a:tr>
              <a:tr h="112482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59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LE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SANTA CESAREA TERME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7.385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0,092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38.072,82 €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0,46%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1.841,54 €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460,38 €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1.381,15 €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368,00 €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2.805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2.805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F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202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6083520"/>
                  </a:ext>
                </a:extLst>
              </a:tr>
              <a:tr h="112482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158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LE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DISO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3.379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0,042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17.381,07 €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0,21%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842,59 €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210,65 €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631,95 €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168,00 €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2.793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2.793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F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203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8237606"/>
                  </a:ext>
                </a:extLst>
              </a:tr>
              <a:tr h="112482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218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LE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CASTRI DI LECCE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1.823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0,023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9.518,21 €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0,11%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454,59 €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113,65 €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340,94 €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92,00 €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2.724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2.724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F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204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8570926"/>
                  </a:ext>
                </a:extLst>
              </a:tr>
              <a:tr h="112482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230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LE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MONTESANO SALENTINO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1.605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8.276,70 €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0,10%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400,23 €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100,06 €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300,17 €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80,00 €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2.619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2.619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F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205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2475796"/>
                  </a:ext>
                </a:extLst>
              </a:tr>
              <a:tr h="112482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60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FG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BICCARI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7.380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0,092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38.072,82 €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0,46%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1.840,29 €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460,07 €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1.380,22 €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368,00 €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2.594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2.594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F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206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2905394"/>
                  </a:ext>
                </a:extLst>
              </a:tr>
              <a:tr h="112482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212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LE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BOTRUGNO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1.990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0,025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10.345,88 €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0,12%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496,23 €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124,06 €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372,17 €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100,00 €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2.592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2.592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F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207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3891525"/>
                  </a:ext>
                </a:extLst>
              </a:tr>
              <a:tr h="112482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194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FG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CANDELA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2.470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0,031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12.828,89 €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0,15%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615,92 €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153,98 €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461,94 €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124,00 €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2.563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2.563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F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208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8415069"/>
                  </a:ext>
                </a:extLst>
              </a:tr>
              <a:tr h="112482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215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FG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POGGIO IMPERIALE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1.889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0,024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9.932,04 €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0,12%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471,04 €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117,76 €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353,28 €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96,00 €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2.518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2.518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F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209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7515453"/>
                  </a:ext>
                </a:extLst>
              </a:tr>
              <a:tr h="112482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196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FG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ORSARA DI PUGLIA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2.436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12.415,05 €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0,15%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607,45 €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151,86 €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455,58 €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120,00 €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2.472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2.472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F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210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2020866"/>
                  </a:ext>
                </a:extLst>
              </a:tr>
              <a:tr h="112482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204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FG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PIETRAMONTECORVINO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2.180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0,027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11.173,55 €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0,13%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543,61 €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135,90 €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407,71 €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108,00 €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2.406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2.406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F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211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6889775"/>
                  </a:ext>
                </a:extLst>
              </a:tr>
              <a:tr h="112482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185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LE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CASTRO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2.684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0,033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13.656,56 €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0,16%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669,29 €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167,32 €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501,97 €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132,00 €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2.316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2.316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F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212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8575722"/>
                  </a:ext>
                </a:extLst>
              </a:tr>
              <a:tr h="112482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248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TA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MONTEPARANO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1.065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0,013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 D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5.379,86 €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0,06%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265,57 €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66,39 €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199,18 €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52,00 €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2.260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2.260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213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6785648"/>
                  </a:ext>
                </a:extLst>
              </a:tr>
              <a:tr h="112482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201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LE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CAPRARICA DI LECCE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2.207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0,028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11.587,38 €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0,14%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550,34 €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137,59 €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412,76 €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112,00 €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2.252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2.252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F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214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2015445"/>
                  </a:ext>
                </a:extLst>
              </a:tr>
              <a:tr h="112482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232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FG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ACCADIA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1.589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8.276,70 €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0,10%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396,24 €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99,06 €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297,18 €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80,00 €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2.218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2.218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F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215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5199100"/>
                  </a:ext>
                </a:extLst>
              </a:tr>
              <a:tr h="112482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188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LE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ORTELLE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2.564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0,032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13.242,72 €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0,16%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639,36 €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159,84 €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479,52 €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128,00 €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2.167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2.167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F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216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2992822"/>
                  </a:ext>
                </a:extLst>
              </a:tr>
              <a:tr h="112482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247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BA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BINETTO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1.107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0,014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5.793,69 €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0,07%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276,04 €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69,01 €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207,03 €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56,00 €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2.166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2.166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F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217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6456262"/>
                  </a:ext>
                </a:extLst>
              </a:tr>
              <a:tr h="112482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209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LE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NOCIGLIA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2.089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0,026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10.759,71 €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0,13%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520,92 €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130,23 €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390,69 €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104,00 €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2.097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2.097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F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218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6358725"/>
                  </a:ext>
                </a:extLst>
              </a:tr>
              <a:tr h="112482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213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LE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STERNATIA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1.963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0,024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9.932,04 €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0,12%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489,50 €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122,37 €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367,12 €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96,00 €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2.089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2.089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F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219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2143202"/>
                  </a:ext>
                </a:extLst>
              </a:tr>
              <a:tr h="112482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199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LE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MELPIGNANO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2.307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0,029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12.001,22 €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0,14%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575,28 €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143,82 €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431,46 €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116,00 €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2.074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2.074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F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220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9888688"/>
                  </a:ext>
                </a:extLst>
              </a:tr>
              <a:tr h="112482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237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FG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CASTELLUCCIO DEI SAURI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1.351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0,017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7.035,20 €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0,08%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336,89 €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84,22 €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252,67 €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68,00 €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1.998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1.998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F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221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5112833"/>
                  </a:ext>
                </a:extLst>
              </a:tr>
              <a:tr h="112482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223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LE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GIURDIGNANO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1.763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0,022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9.104,37 €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0,11%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439,62 €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109,91 €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329,72 €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88,00 €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1.949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1.949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F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222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5081520"/>
                  </a:ext>
                </a:extLst>
              </a:tr>
              <a:tr h="112482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203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LE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SAN CASSIANO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2.191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0,027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11.173,55 €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0,13%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546,35 €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136,59 €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409,76 €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108,00 €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1.944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1.944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F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223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8175337"/>
                  </a:ext>
                </a:extLst>
              </a:tr>
              <a:tr h="112482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242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LE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ZOLLINO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1.277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0,016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6.621,36 €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0,08%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318,44 €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79,61 €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238,83 €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64,00 €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1.821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1.821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F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224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77486"/>
                  </a:ext>
                </a:extLst>
              </a:tr>
              <a:tr h="112482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241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LE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SECLÌ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1.303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0,016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6.621,36 €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0,08%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324,92 €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81,23 €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243,69 €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64,00 €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1.815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1.815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F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225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9063552"/>
                  </a:ext>
                </a:extLst>
              </a:tr>
              <a:tr h="112482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224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FG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SANT'AGATA DI PUGLIA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1.734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0,022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9.104,37 €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0,11%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432,39 €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108,10 €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324,30 €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88,00 €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1.775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1.775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F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226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7199119"/>
                  </a:ext>
                </a:extLst>
              </a:tr>
              <a:tr h="112482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240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TA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ROCCAFORZATA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1.311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0,016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6.621,36 €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0,08%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326,91 €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81,73 €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245,18 €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64,00 €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1.757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1.757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F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227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5004881"/>
                  </a:ext>
                </a:extLst>
              </a:tr>
              <a:tr h="112482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131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FG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RIGNANO GARGANICO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4.216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0,053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21.933,26 €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0,26%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1.051,31 €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262,83 €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788,48 €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212,00 €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1.751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1.751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F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228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9053312"/>
                  </a:ext>
                </a:extLst>
              </a:tr>
              <a:tr h="112482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245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LE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BAGNOLO DEL SALENTO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1.223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0,015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6.207,53 €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0,07%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304,97 €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76,24 €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228,73 €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60,00 €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1.719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1.719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F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229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8246672"/>
                  </a:ext>
                </a:extLst>
              </a:tr>
              <a:tr h="112482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207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LE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PATÙ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2.142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0,027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11.173,55 €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0,13%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534,13 €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133,53 €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400,60 €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108,00 €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1.645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1.645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F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230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8536420"/>
                  </a:ext>
                </a:extLst>
              </a:tr>
              <a:tr h="112482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210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FG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ROCCHETTA SANT'ANTONIO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2.031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0,025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10.345,88 €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0,12%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506,45 €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126,61 €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379,84 €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100,00 €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1.622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1.622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F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231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7018391"/>
                  </a:ext>
                </a:extLst>
              </a:tr>
              <a:tr h="112482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239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FG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CASALVECCHIO DI PUGLIA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1.315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0,016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6.621,36 €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0,08%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327,91 €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81,98 €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245,93 €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64,00 €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1.618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1.618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F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232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335977"/>
                  </a:ext>
                </a:extLst>
              </a:tr>
              <a:tr h="112482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225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LE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CANNOLE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1.730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0,022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9.104,37 €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0,11%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431,40 €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107,85 €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323,55 €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88,00 €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1.567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1.567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F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233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324459"/>
                  </a:ext>
                </a:extLst>
              </a:tr>
              <a:tr h="112482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226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LE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MARTIGNANO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1.713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0,021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8.690,54 €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0,10%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427,16 €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106,79 €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320,37 €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84,00 €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1.539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1.539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F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234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4421613"/>
                  </a:ext>
                </a:extLst>
              </a:tr>
              <a:tr h="112482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254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FG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VOLTURINO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80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0,001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413,84 €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0,00%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19,95 €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4,99 €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14,96 €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4,00 €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1.499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1.499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F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235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3370854"/>
                  </a:ext>
                </a:extLst>
              </a:tr>
              <a:tr h="112482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236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LE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SURANO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1.451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0,018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7.449,03 €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0,09%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361,82 €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90,46 €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271,37 €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72,00 €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1.480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1.480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F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236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7763271"/>
                  </a:ext>
                </a:extLst>
              </a:tr>
              <a:tr h="112482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231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FG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CHIEUTI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1.590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 D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8.276,70 €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0,10%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396,49 €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99,12 €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297,36 €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80,00 €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1.467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1.467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237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4828559"/>
                  </a:ext>
                </a:extLst>
              </a:tr>
              <a:tr h="112482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216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LE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SANARICA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1.882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0,023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9.518,21 €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0,11%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469,30 €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117,32 €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351,97 €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92,00 €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1.466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1.466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F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238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7966264"/>
                  </a:ext>
                </a:extLst>
              </a:tr>
              <a:tr h="112482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235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FG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CASALNUOVO MONTEROTARO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1.456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0,018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7.449,03 €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0,09%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363,07 €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90,77 €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272,30 €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72,00 €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1.358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1.358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F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 dirty="0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239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27318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531440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ellaDiTesto 7">
            <a:extLst>
              <a:ext uri="{FF2B5EF4-FFF2-40B4-BE49-F238E27FC236}">
                <a16:creationId xmlns:a16="http://schemas.microsoft.com/office/drawing/2014/main" id="{98919D38-37C8-D245-BEBB-7FF6F42A0A35}"/>
              </a:ext>
            </a:extLst>
          </p:cNvPr>
          <p:cNvSpPr txBox="1"/>
          <p:nvPr/>
        </p:nvSpPr>
        <p:spPr>
          <a:xfrm>
            <a:off x="172044" y="96357"/>
            <a:ext cx="88920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>
                <a:solidFill>
                  <a:srgbClr val="14629D"/>
                </a:solidFill>
              </a:rPr>
              <a:t>Quote partecipazione Comuni e ipotesi di ingresso (7/7)</a:t>
            </a:r>
          </a:p>
        </p:txBody>
      </p:sp>
      <p:graphicFrame>
        <p:nvGraphicFramePr>
          <p:cNvPr id="2" name="Tabella 1">
            <a:extLst>
              <a:ext uri="{FF2B5EF4-FFF2-40B4-BE49-F238E27FC236}">
                <a16:creationId xmlns:a16="http://schemas.microsoft.com/office/drawing/2014/main" id="{0C6444D7-829F-80F7-79BF-B242A9AE2E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5812119"/>
              </p:ext>
            </p:extLst>
          </p:nvPr>
        </p:nvGraphicFramePr>
        <p:xfrm>
          <a:off x="172044" y="1745673"/>
          <a:ext cx="10364337" cy="4021889"/>
        </p:xfrm>
        <a:graphic>
          <a:graphicData uri="http://schemas.openxmlformats.org/drawingml/2006/table">
            <a:tbl>
              <a:tblPr/>
              <a:tblGrid>
                <a:gridCol w="382389">
                  <a:extLst>
                    <a:ext uri="{9D8B030D-6E8A-4147-A177-3AD203B41FA5}">
                      <a16:colId xmlns:a16="http://schemas.microsoft.com/office/drawing/2014/main" val="2439375485"/>
                    </a:ext>
                  </a:extLst>
                </a:gridCol>
                <a:gridCol w="382389">
                  <a:extLst>
                    <a:ext uri="{9D8B030D-6E8A-4147-A177-3AD203B41FA5}">
                      <a16:colId xmlns:a16="http://schemas.microsoft.com/office/drawing/2014/main" val="1362806426"/>
                    </a:ext>
                  </a:extLst>
                </a:gridCol>
                <a:gridCol w="1800415">
                  <a:extLst>
                    <a:ext uri="{9D8B030D-6E8A-4147-A177-3AD203B41FA5}">
                      <a16:colId xmlns:a16="http://schemas.microsoft.com/office/drawing/2014/main" val="676794515"/>
                    </a:ext>
                  </a:extLst>
                </a:gridCol>
                <a:gridCol w="693080">
                  <a:extLst>
                    <a:ext uri="{9D8B030D-6E8A-4147-A177-3AD203B41FA5}">
                      <a16:colId xmlns:a16="http://schemas.microsoft.com/office/drawing/2014/main" val="320529401"/>
                    </a:ext>
                  </a:extLst>
                </a:gridCol>
                <a:gridCol w="382389">
                  <a:extLst>
                    <a:ext uri="{9D8B030D-6E8A-4147-A177-3AD203B41FA5}">
                      <a16:colId xmlns:a16="http://schemas.microsoft.com/office/drawing/2014/main" val="4009608048"/>
                    </a:ext>
                  </a:extLst>
                </a:gridCol>
                <a:gridCol w="382389">
                  <a:extLst>
                    <a:ext uri="{9D8B030D-6E8A-4147-A177-3AD203B41FA5}">
                      <a16:colId xmlns:a16="http://schemas.microsoft.com/office/drawing/2014/main" val="3518802954"/>
                    </a:ext>
                  </a:extLst>
                </a:gridCol>
                <a:gridCol w="629348">
                  <a:extLst>
                    <a:ext uri="{9D8B030D-6E8A-4147-A177-3AD203B41FA5}">
                      <a16:colId xmlns:a16="http://schemas.microsoft.com/office/drawing/2014/main" val="3172127913"/>
                    </a:ext>
                  </a:extLst>
                </a:gridCol>
                <a:gridCol w="509852">
                  <a:extLst>
                    <a:ext uri="{9D8B030D-6E8A-4147-A177-3AD203B41FA5}">
                      <a16:colId xmlns:a16="http://schemas.microsoft.com/office/drawing/2014/main" val="4224167016"/>
                    </a:ext>
                  </a:extLst>
                </a:gridCol>
                <a:gridCol w="613415">
                  <a:extLst>
                    <a:ext uri="{9D8B030D-6E8A-4147-A177-3AD203B41FA5}">
                      <a16:colId xmlns:a16="http://schemas.microsoft.com/office/drawing/2014/main" val="2149559026"/>
                    </a:ext>
                  </a:extLst>
                </a:gridCol>
                <a:gridCol w="517819">
                  <a:extLst>
                    <a:ext uri="{9D8B030D-6E8A-4147-A177-3AD203B41FA5}">
                      <a16:colId xmlns:a16="http://schemas.microsoft.com/office/drawing/2014/main" val="1856290986"/>
                    </a:ext>
                  </a:extLst>
                </a:gridCol>
                <a:gridCol w="517819">
                  <a:extLst>
                    <a:ext uri="{9D8B030D-6E8A-4147-A177-3AD203B41FA5}">
                      <a16:colId xmlns:a16="http://schemas.microsoft.com/office/drawing/2014/main" val="490308014"/>
                    </a:ext>
                  </a:extLst>
                </a:gridCol>
                <a:gridCol w="470021">
                  <a:extLst>
                    <a:ext uri="{9D8B030D-6E8A-4147-A177-3AD203B41FA5}">
                      <a16:colId xmlns:a16="http://schemas.microsoft.com/office/drawing/2014/main" val="56539595"/>
                    </a:ext>
                  </a:extLst>
                </a:gridCol>
                <a:gridCol w="406289">
                  <a:extLst>
                    <a:ext uri="{9D8B030D-6E8A-4147-A177-3AD203B41FA5}">
                      <a16:colId xmlns:a16="http://schemas.microsoft.com/office/drawing/2014/main" val="4112484325"/>
                    </a:ext>
                  </a:extLst>
                </a:gridCol>
                <a:gridCol w="517819">
                  <a:extLst>
                    <a:ext uri="{9D8B030D-6E8A-4147-A177-3AD203B41FA5}">
                      <a16:colId xmlns:a16="http://schemas.microsoft.com/office/drawing/2014/main" val="3092624359"/>
                    </a:ext>
                  </a:extLst>
                </a:gridCol>
                <a:gridCol w="517819">
                  <a:extLst>
                    <a:ext uri="{9D8B030D-6E8A-4147-A177-3AD203B41FA5}">
                      <a16:colId xmlns:a16="http://schemas.microsoft.com/office/drawing/2014/main" val="2605703123"/>
                    </a:ext>
                  </a:extLst>
                </a:gridCol>
                <a:gridCol w="629348">
                  <a:extLst>
                    <a:ext uri="{9D8B030D-6E8A-4147-A177-3AD203B41FA5}">
                      <a16:colId xmlns:a16="http://schemas.microsoft.com/office/drawing/2014/main" val="3182306562"/>
                    </a:ext>
                  </a:extLst>
                </a:gridCol>
                <a:gridCol w="629348">
                  <a:extLst>
                    <a:ext uri="{9D8B030D-6E8A-4147-A177-3AD203B41FA5}">
                      <a16:colId xmlns:a16="http://schemas.microsoft.com/office/drawing/2014/main" val="666678291"/>
                    </a:ext>
                  </a:extLst>
                </a:gridCol>
                <a:gridCol w="382389">
                  <a:extLst>
                    <a:ext uri="{9D8B030D-6E8A-4147-A177-3AD203B41FA5}">
                      <a16:colId xmlns:a16="http://schemas.microsoft.com/office/drawing/2014/main" val="3774497762"/>
                    </a:ext>
                  </a:extLst>
                </a:gridCol>
              </a:tblGrid>
              <a:tr h="1109483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Provincia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Comuni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Numero di azioni AQP per comune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Peso percentuale rispetto al capitale sociale di AQP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Comuni che vanno in nuova Amministrazione/Dissesto/Riequilibrio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Capitale sociale massimo sottoscrivibile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% su capitale sociale massimo sottoscrivibile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Contributo Regione Puglia ai Comuni per acquisto azioni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25% del capitale sociale (h)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Contributo straordinario Regione Puglia alla Società Veicolo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Valore capitale sociale nella Società Veicolo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VERSATO</a:t>
                      </a:r>
                      <a:b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(SI / NO)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Capitale sociale versato nella Società Veicolo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Abitanti al 01-01-2025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Ipotesi ingresso 2025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Ipotesi ingrasso 2026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N.prog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8B5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504391"/>
                  </a:ext>
                </a:extLst>
              </a:tr>
              <a:tr h="138686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238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LE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PALMARIGGI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1.323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0,016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6.621,36 €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0,08%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329,91 €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82,48 €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247,43 €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64,00 €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1.353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1.353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F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240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2123888"/>
                  </a:ext>
                </a:extLst>
              </a:tr>
              <a:tr h="138686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253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FG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CELENZA VALFORTORE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84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0,001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413,84 €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0,00%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20,95 €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5,24 €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15,71 €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4,00 €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1.298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1.298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F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241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8753279"/>
                  </a:ext>
                </a:extLst>
              </a:tr>
              <a:tr h="138686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249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BA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POGGIORSINI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972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0,012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4.966,02 €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0,06%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242,38 €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60,59 €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181,78 €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48,00 €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1.274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1.274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F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242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3101352"/>
                  </a:ext>
                </a:extLst>
              </a:tr>
              <a:tr h="138686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177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FG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CASTELNUOVO DELLA DAUNIA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2.952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0,037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15.311,90 €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0,18%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736,12 €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184,03 €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552,09 €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148,00 €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1.257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1.257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F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243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8502651"/>
                  </a:ext>
                </a:extLst>
              </a:tr>
              <a:tr h="138686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214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FG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CASTELLUCCIO VALMAGGIORE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1.898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0,024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9.932,04 €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0,12%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473,29 €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118,32 €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354,97 €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96,00 €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1.180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1.180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F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244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7010882"/>
                  </a:ext>
                </a:extLst>
              </a:tr>
              <a:tr h="138686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243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LE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GIUGGIANELLO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1.265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0,016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6.621,36 €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0,08%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315,44 €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78,86 €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236,58 €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64,00 €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1.125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1.125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F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245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5435475"/>
                  </a:ext>
                </a:extLst>
              </a:tr>
              <a:tr h="138686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229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FG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ANZANO DI PUGLIA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1.614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8.276,70 €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0,10%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402,47 €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100,62 €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301,85 €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80,00 €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1.070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1.070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F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246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6816535"/>
                  </a:ext>
                </a:extLst>
              </a:tr>
              <a:tr h="138686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244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FG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ROSETO VALFORTORE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1.229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0,015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6.207,53 €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0,07%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306,47 €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76,62 €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229,85 €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60,00 €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987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   987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F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247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8580987"/>
                  </a:ext>
                </a:extLst>
              </a:tr>
              <a:tr h="138686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234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FG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MONTELEONE DI PUGLIA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1.540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0,019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7.862,87 €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0,09%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384,02 €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96,00 €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288,01 €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76,00 €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925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   925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F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248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744791"/>
                  </a:ext>
                </a:extLst>
              </a:tr>
              <a:tr h="138686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252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FG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SAN MARCO LA CATOLA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129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0,002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827,67 €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0,01%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32,17 €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8,04 €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24,13 €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8,00 €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842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   842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F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249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619140"/>
                  </a:ext>
                </a:extLst>
              </a:tr>
              <a:tr h="138686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255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FG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ALBERONA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60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0,001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413,84 €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0,00%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14,96 €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3,74 €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11,22 €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4,00 €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834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   834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F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250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8229407"/>
                  </a:ext>
                </a:extLst>
              </a:tr>
              <a:tr h="138686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256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FG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CARLANTINO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53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0,001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413,84 €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0,00%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13,22 €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3,30 €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9,91 €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4,00 €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777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   777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F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251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5147840"/>
                  </a:ext>
                </a:extLst>
              </a:tr>
              <a:tr h="138686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246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FG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PANNI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1.196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0,015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6.207,53 €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0,07%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298,24 €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74,56 €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223,68 €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60,00 €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668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   668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F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252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1970305"/>
                  </a:ext>
                </a:extLst>
              </a:tr>
              <a:tr h="138686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251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FG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FAETO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181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0,002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827,67 €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0,01%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45,13 €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11,28 €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33,85 €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8,00 €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616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   616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F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253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2763374"/>
                  </a:ext>
                </a:extLst>
              </a:tr>
              <a:tr h="138686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250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FG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MOTTA MONTECORVINO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852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0,011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4.552,19 €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0,05%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212,46 €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53,11 €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159,34 €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44,00 €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603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   603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F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254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1045163"/>
                  </a:ext>
                </a:extLst>
              </a:tr>
              <a:tr h="138686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143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FG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ISOLE TREMITI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3.790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0,047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19.450,25 €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0,23%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945,08 €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236,27 €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708,81 €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188,00 €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486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   486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F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255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312500"/>
                  </a:ext>
                </a:extLst>
              </a:tr>
              <a:tr h="138686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144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FG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VOLTURARA APPULA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3.775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0,047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19.450,25 €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0,23%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941,34 €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235,34 €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706,01 €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188,00 €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354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   354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F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256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8016316"/>
                  </a:ext>
                </a:extLst>
              </a:tr>
              <a:tr h="138686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257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FG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CELLE DI SAN VITO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0,001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413,84 €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0,00%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6,98 €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1,75 €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5,24 €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4,00 €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143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effectLst/>
                          <a:latin typeface="Arial" panose="020B0604020202020204" pitchFamily="34" charset="0"/>
                        </a:rPr>
                        <a:t>                  143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F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257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5111905"/>
                  </a:ext>
                </a:extLst>
              </a:tr>
              <a:tr h="138686">
                <a:tc>
                  <a:txBody>
                    <a:bodyPr/>
                    <a:lstStyle/>
                    <a:p>
                      <a:pPr algn="l" fontAlgn="b"/>
                      <a:endParaRPr lang="it-IT" sz="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B59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67293135"/>
                  </a:ext>
                </a:extLst>
              </a:tr>
              <a:tr h="138686">
                <a:tc>
                  <a:txBody>
                    <a:bodyPr/>
                    <a:lstStyle/>
                    <a:p>
                      <a:pPr algn="l" fontAlgn="b"/>
                      <a:endParaRPr lang="it-IT" sz="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2504438"/>
                  </a:ext>
                </a:extLst>
              </a:tr>
              <a:tr h="138686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257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Totali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1.604.095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  8.277.114,72 €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100,00%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400.000,00 €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100.000,00 €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300.000,00 €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80.004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50.000,00 €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    3.874.166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         1.899.544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600" b="1" i="0" u="none" strike="noStrike">
                          <a:effectLst/>
                          <a:latin typeface="Arial" panose="020B0604020202020204" pitchFamily="34" charset="0"/>
                        </a:rPr>
                        <a:t>         1.974.622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996380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65689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>
            <a:extLst>
              <a:ext uri="{FF2B5EF4-FFF2-40B4-BE49-F238E27FC236}">
                <a16:creationId xmlns:a16="http://schemas.microsoft.com/office/drawing/2014/main" id="{98919D38-37C8-D245-BEBB-7FF6F42A0A35}"/>
              </a:ext>
            </a:extLst>
          </p:cNvPr>
          <p:cNvSpPr txBox="1"/>
          <p:nvPr/>
        </p:nvSpPr>
        <p:spPr>
          <a:xfrm>
            <a:off x="172044" y="96357"/>
            <a:ext cx="89805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 err="1">
                <a:solidFill>
                  <a:srgbClr val="14629D"/>
                </a:solidFill>
              </a:rPr>
              <a:t>Disclaimer</a:t>
            </a:r>
            <a:endParaRPr lang="it-IT" sz="2800" b="1" dirty="0">
              <a:solidFill>
                <a:srgbClr val="14629D"/>
              </a:solidFill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172044" y="1196406"/>
            <a:ext cx="10278242" cy="3949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it-IT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7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7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7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7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just">
              <a:spcAft>
                <a:spcPts val="200"/>
              </a:spcAft>
              <a:defRPr/>
            </a:pPr>
            <a:r>
              <a:rPr lang="it-IT" sz="1200" dirty="0">
                <a:latin typeface="+mn-lt"/>
              </a:rPr>
              <a:t>Le previsioni economico-finanziarie si basano sulle ipotesi precedentemente illustrate. </a:t>
            </a:r>
          </a:p>
          <a:p>
            <a:pPr algn="just">
              <a:spcAft>
                <a:spcPts val="200"/>
              </a:spcAft>
              <a:defRPr/>
            </a:pPr>
            <a:r>
              <a:rPr lang="it-IT" sz="1200" dirty="0">
                <a:latin typeface="+mn-lt"/>
              </a:rPr>
              <a:t>I risultati ipotizzati sono dipendenti dalle principali ipotesi contenute in questo documento.</a:t>
            </a:r>
          </a:p>
        </p:txBody>
      </p:sp>
    </p:spTree>
    <p:extLst>
      <p:ext uri="{BB962C8B-B14F-4D97-AF65-F5344CB8AC3E}">
        <p14:creationId xmlns:p14="http://schemas.microsoft.com/office/powerpoint/2010/main" val="31129723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BainArrowBox"/>
          <p:cNvSpPr>
            <a:spLocks noChangeArrowheads="1"/>
          </p:cNvSpPr>
          <p:nvPr/>
        </p:nvSpPr>
        <p:spPr bwMode="auto">
          <a:xfrm>
            <a:off x="535766" y="3569289"/>
            <a:ext cx="9751234" cy="3625838"/>
          </a:xfrm>
          <a:prstGeom prst="rect">
            <a:avLst/>
          </a:prstGeom>
          <a:solidFill>
            <a:schemeClr val="bg1"/>
          </a:solidFill>
          <a:ln w="9525">
            <a:solidFill>
              <a:srgbClr val="003366"/>
            </a:solidFill>
            <a:prstDash val="sysDash"/>
            <a:miter lim="800000"/>
            <a:headEnd/>
            <a:tailEnd/>
          </a:ln>
          <a:effectLst/>
        </p:spPr>
        <p:txBody>
          <a:bodyPr wrap="square" lIns="99440" tIns="72000" rIns="252000" bIns="0" anchor="t" anchorCtr="0">
            <a:noAutofit/>
          </a:bodyPr>
          <a:lstStyle/>
          <a:p>
            <a:pPr marL="0" lvl="8" algn="just" eaLnBrk="0" hangingPunct="0">
              <a:defRPr/>
            </a:pPr>
            <a:endParaRPr lang="it-IT" dirty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8" algn="just" eaLnBrk="0" hangingPunct="0">
              <a:defRPr/>
            </a:pPr>
            <a:r>
              <a:rPr lang="it-IT" sz="1100" b="1" dirty="0">
                <a:latin typeface="Calibri" panose="020F0502020204030204" pitchFamily="34" charset="0"/>
                <a:cs typeface="Calibri" panose="020F0502020204030204" pitchFamily="34" charset="0"/>
              </a:rPr>
              <a:t>Ricavi</a:t>
            </a:r>
            <a:r>
              <a:rPr lang="it-IT" sz="1100" dirty="0">
                <a:latin typeface="Calibri" panose="020F0502020204030204" pitchFamily="34" charset="0"/>
                <a:cs typeface="Calibri" panose="020F0502020204030204" pitchFamily="34" charset="0"/>
              </a:rPr>
              <a:t>: considerato nel primo anno di funzionamento il contributo straordinario messo a disposizione da parte della Regione di euro 300 mila ai sensi dell’art 3 comma 3 della L.R. n.14 del 28/3/2024. Negli anni successivi non sono previsti ulteriori contributi e altri ricavi.</a:t>
            </a:r>
          </a:p>
          <a:p>
            <a:pPr marL="0" lvl="8" algn="just" eaLnBrk="0" hangingPunct="0">
              <a:defRPr/>
            </a:pPr>
            <a:endParaRPr lang="it-IT" sz="1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8" algn="just" eaLnBrk="0" hangingPunct="0">
              <a:defRPr/>
            </a:pPr>
            <a:r>
              <a:rPr lang="it-IT" sz="1100" b="1" dirty="0">
                <a:latin typeface="Calibri" panose="020F0502020204030204" pitchFamily="34" charset="0"/>
                <a:cs typeface="Calibri" panose="020F0502020204030204" pitchFamily="34" charset="0"/>
              </a:rPr>
              <a:t>Costi</a:t>
            </a:r>
            <a:r>
              <a:rPr lang="it-IT" sz="1100" dirty="0">
                <a:latin typeface="Calibri" panose="020F0502020204030204" pitchFamily="34" charset="0"/>
                <a:cs typeface="Calibri" panose="020F0502020204030204" pitchFamily="34" charset="0"/>
              </a:rPr>
              <a:t>: le spese di funzionamento della Società Veicolo sono stimate in circa </a:t>
            </a:r>
            <a:r>
              <a:rPr lang="it-IT" sz="1100" b="1" dirty="0">
                <a:latin typeface="Calibri" panose="020F0502020204030204" pitchFamily="34" charset="0"/>
                <a:cs typeface="Calibri" panose="020F0502020204030204" pitchFamily="34" charset="0"/>
              </a:rPr>
              <a:t>euro 450 mila annue</a:t>
            </a:r>
            <a:r>
              <a:rPr lang="it-IT" sz="1100" dirty="0">
                <a:latin typeface="Calibri" panose="020F0502020204030204" pitchFamily="34" charset="0"/>
                <a:cs typeface="Calibri" panose="020F0502020204030204" pitchFamily="34" charset="0"/>
              </a:rPr>
              <a:t>, ridotte alla metà per il primo anno, ripartite come segue:</a:t>
            </a:r>
          </a:p>
          <a:p>
            <a:pPr marL="144000" lvl="8" indent="-144000" algn="just" eaLnBrk="0" hangingPunct="0">
              <a:spcBef>
                <a:spcPts val="400"/>
              </a:spcBef>
              <a:buFont typeface="Arial" panose="020B0604020202020204" pitchFamily="34" charset="0"/>
              <a:buChar char="•"/>
              <a:defRPr/>
            </a:pPr>
            <a:r>
              <a:rPr lang="it-IT" sz="1100" b="1" u="sng" dirty="0">
                <a:latin typeface="Calibri" panose="020F0502020204030204" pitchFamily="34" charset="0"/>
                <a:cs typeface="Calibri" panose="020F0502020204030204" pitchFamily="34" charset="0"/>
              </a:rPr>
              <a:t>Organi statutari</a:t>
            </a:r>
            <a:r>
              <a:rPr lang="it-IT" sz="11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100" dirty="0">
                <a:latin typeface="Calibri" panose="020F0502020204030204" pitchFamily="34" charset="0"/>
                <a:cs typeface="Calibri" panose="020F0502020204030204" pitchFamily="34" charset="0"/>
              </a:rPr>
              <a:t>- stimati in un totale di </a:t>
            </a:r>
            <a:r>
              <a:rPr lang="it-IT" sz="1100" u="sng" dirty="0">
                <a:latin typeface="Calibri" panose="020F0502020204030204" pitchFamily="34" charset="0"/>
                <a:cs typeface="Calibri" panose="020F0502020204030204" pitchFamily="34" charset="0"/>
              </a:rPr>
              <a:t>circa euro 115 mila annue</a:t>
            </a:r>
            <a:r>
              <a:rPr lang="it-IT" sz="1100" dirty="0">
                <a:latin typeface="Calibri" panose="020F0502020204030204" pitchFamily="34" charset="0"/>
                <a:cs typeface="Calibri" panose="020F0502020204030204" pitchFamily="34" charset="0"/>
              </a:rPr>
              <a:t>, ridotte alla metà per il primo anno, comprensivi di:</a:t>
            </a:r>
          </a:p>
          <a:p>
            <a:pPr marL="432000" lvl="8" indent="-180000" algn="just" eaLnBrk="0" hangingPunct="0">
              <a:buSzPct val="80000"/>
              <a:buFont typeface="Wingdings" panose="05000000000000000000" pitchFamily="2" charset="2"/>
              <a:buChar char="q"/>
              <a:defRPr/>
            </a:pPr>
            <a:r>
              <a:rPr lang="it-IT" sz="1100" b="1" dirty="0">
                <a:latin typeface="Calibri" panose="020F0502020204030204" pitchFamily="34" charset="0"/>
                <a:cs typeface="Calibri" panose="020F0502020204030204" pitchFamily="34" charset="0"/>
              </a:rPr>
              <a:t>Consiglio di Amministrazione: </a:t>
            </a:r>
            <a:r>
              <a:rPr lang="it-IT" sz="1100" dirty="0">
                <a:latin typeface="Calibri" panose="020F0502020204030204" pitchFamily="34" charset="0"/>
                <a:cs typeface="Calibri" panose="020F0502020204030204" pitchFamily="34" charset="0"/>
              </a:rPr>
              <a:t>compenso complessivo pari ad euro 70 mila annui (€ 50 mila per il Presidente ed € 10 mila per ciascuno dei due componenti), valido per l’intera durata del piano</a:t>
            </a:r>
          </a:p>
          <a:p>
            <a:pPr marL="432000" lvl="8" indent="-180000" algn="just" eaLnBrk="0" hangingPunct="0">
              <a:buSzPct val="80000"/>
              <a:buFont typeface="Wingdings" panose="05000000000000000000" pitchFamily="2" charset="2"/>
              <a:buChar char="q"/>
              <a:defRPr/>
            </a:pPr>
            <a:r>
              <a:rPr lang="it-IT" sz="1100" b="1" dirty="0">
                <a:latin typeface="Calibri" panose="020F0502020204030204" pitchFamily="34" charset="0"/>
                <a:cs typeface="Calibri" panose="020F0502020204030204" pitchFamily="34" charset="0"/>
              </a:rPr>
              <a:t>Revisore legale dei conti: </a:t>
            </a:r>
            <a:r>
              <a:rPr lang="it-IT" sz="1100" dirty="0">
                <a:latin typeface="Calibri" panose="020F0502020204030204" pitchFamily="34" charset="0"/>
                <a:cs typeface="Calibri" panose="020F0502020204030204" pitchFamily="34" charset="0"/>
              </a:rPr>
              <a:t>compenso stabilito sulla base di un </a:t>
            </a:r>
            <a:r>
              <a:rPr lang="it-IT" sz="1100" i="1" dirty="0">
                <a:latin typeface="Calibri" panose="020F0502020204030204" pitchFamily="34" charset="0"/>
                <a:cs typeface="Calibri" panose="020F0502020204030204" pitchFamily="34" charset="0"/>
              </a:rPr>
              <a:t>benchmark</a:t>
            </a:r>
            <a:r>
              <a:rPr lang="it-IT" sz="1100" dirty="0">
                <a:latin typeface="Calibri" panose="020F0502020204030204" pitchFamily="34" charset="0"/>
                <a:cs typeface="Calibri" panose="020F0502020204030204" pitchFamily="34" charset="0"/>
              </a:rPr>
              <a:t> di mercato; contratto triennale, previsto adeguamento all'inflazione in sede di rinnovo</a:t>
            </a:r>
          </a:p>
          <a:p>
            <a:pPr marL="432000" lvl="8" indent="-180000" algn="just" eaLnBrk="0" hangingPunct="0">
              <a:buSzPct val="80000"/>
              <a:buFont typeface="Wingdings" panose="05000000000000000000" pitchFamily="2" charset="2"/>
              <a:buChar char="q"/>
              <a:defRPr/>
            </a:pPr>
            <a:r>
              <a:rPr lang="it-IT" sz="1100" b="1" dirty="0">
                <a:latin typeface="Calibri" panose="020F0502020204030204" pitchFamily="34" charset="0"/>
                <a:cs typeface="Calibri" panose="020F0502020204030204" pitchFamily="34" charset="0"/>
              </a:rPr>
              <a:t>Collegio sindacale:</a:t>
            </a:r>
            <a:r>
              <a:rPr lang="it-IT" sz="1100" dirty="0">
                <a:latin typeface="Calibri" panose="020F0502020204030204" pitchFamily="34" charset="0"/>
                <a:cs typeface="Calibri" panose="020F0502020204030204" pitchFamily="34" charset="0"/>
              </a:rPr>
              <a:t> compenso stabilito in conformità alle indicazioni di AIRCES (Associazione Italiana Revisori Legali dell’Economia Sociale); contratto triennale, previsto adeguamento all'inflazione in sede di rinnovo</a:t>
            </a:r>
          </a:p>
          <a:p>
            <a:pPr marL="432000" lvl="8" indent="-180000" algn="just" eaLnBrk="0" hangingPunct="0">
              <a:buSzPct val="80000"/>
              <a:buFont typeface="Wingdings" panose="05000000000000000000" pitchFamily="2" charset="2"/>
              <a:buChar char="q"/>
              <a:defRPr/>
            </a:pPr>
            <a:r>
              <a:rPr lang="it-IT" sz="1100" b="1" dirty="0">
                <a:latin typeface="Calibri" panose="020F0502020204030204" pitchFamily="34" charset="0"/>
                <a:cs typeface="Calibri" panose="020F0502020204030204" pitchFamily="34" charset="0"/>
              </a:rPr>
              <a:t>Comitato di coordinamento: </a:t>
            </a:r>
            <a:r>
              <a:rPr lang="it-IT" sz="1100" dirty="0">
                <a:latin typeface="Calibri" panose="020F0502020204030204" pitchFamily="34" charset="0"/>
                <a:cs typeface="Calibri" panose="020F0502020204030204" pitchFamily="34" charset="0"/>
              </a:rPr>
              <a:t>nessun compenso, ai sensi dell’art. 6 della L.R. n.14 del 28 marzo 2024</a:t>
            </a:r>
          </a:p>
          <a:p>
            <a:pPr marL="144000" lvl="8" indent="-144000" algn="just" eaLnBrk="0" hangingPunct="0">
              <a:spcBef>
                <a:spcPts val="400"/>
              </a:spcBef>
              <a:buFont typeface="Arial" panose="020B0604020202020204" pitchFamily="34" charset="0"/>
              <a:buChar char="•"/>
              <a:defRPr/>
            </a:pPr>
            <a:r>
              <a:rPr lang="it-IT" sz="1100" b="1" u="sng" dirty="0">
                <a:latin typeface="Calibri" panose="020F0502020204030204" pitchFamily="34" charset="0"/>
                <a:cs typeface="Calibri" panose="020F0502020204030204" pitchFamily="34" charset="0"/>
              </a:rPr>
              <a:t>Personale</a:t>
            </a:r>
            <a:r>
              <a:rPr lang="it-IT" sz="11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100" dirty="0">
                <a:latin typeface="Calibri" panose="020F0502020204030204" pitchFamily="34" charset="0"/>
                <a:cs typeface="Calibri" panose="020F0502020204030204" pitchFamily="34" charset="0"/>
              </a:rPr>
              <a:t>- stimati in </a:t>
            </a:r>
            <a:r>
              <a:rPr lang="it-IT" sz="1100" u="sng" dirty="0">
                <a:latin typeface="Calibri" panose="020F0502020204030204" pitchFamily="34" charset="0"/>
                <a:cs typeface="Calibri" panose="020F0502020204030204" pitchFamily="34" charset="0"/>
              </a:rPr>
              <a:t>circa euro 228 mila annui</a:t>
            </a:r>
            <a:r>
              <a:rPr lang="it-IT" sz="1100" dirty="0">
                <a:latin typeface="Calibri" panose="020F0502020204030204" pitchFamily="34" charset="0"/>
                <a:cs typeface="Calibri" panose="020F0502020204030204" pitchFamily="34" charset="0"/>
              </a:rPr>
              <a:t>, ridotti alla metà per il primo anno.</a:t>
            </a:r>
          </a:p>
          <a:p>
            <a:pPr marL="0" lvl="8" algn="just" eaLnBrk="0" hangingPunct="0">
              <a:defRPr/>
            </a:pPr>
            <a:r>
              <a:rPr lang="it-IT" sz="1100" dirty="0">
                <a:latin typeface="Calibri" panose="020F0502020204030204" pitchFamily="34" charset="0"/>
                <a:cs typeface="Calibri" panose="020F0502020204030204" pitchFamily="34" charset="0"/>
              </a:rPr>
              <a:t>Previsto n. 1 Direttore Generale con un compenso annuo stimato in € 90 mila oltre oneri previdenziali e TFR.</a:t>
            </a:r>
          </a:p>
          <a:p>
            <a:pPr marL="0" lvl="8" algn="just" eaLnBrk="0" hangingPunct="0">
              <a:defRPr/>
            </a:pPr>
            <a:r>
              <a:rPr lang="it-IT" sz="1100" dirty="0">
                <a:latin typeface="Calibri" panose="020F0502020204030204" pitchFamily="34" charset="0"/>
                <a:cs typeface="Calibri" panose="020F0502020204030204" pitchFamily="34" charset="0"/>
              </a:rPr>
              <a:t>Previste n.2 risorse, rispettivamente un Responsabile amministrativo (</a:t>
            </a:r>
            <a:r>
              <a:rPr lang="it-IT" sz="1100" i="1" dirty="0">
                <a:latin typeface="Calibri" panose="020F0502020204030204" pitchFamily="34" charset="0"/>
                <a:cs typeface="Calibri" panose="020F0502020204030204" pitchFamily="34" charset="0"/>
              </a:rPr>
              <a:t>full-time</a:t>
            </a:r>
            <a:r>
              <a:rPr lang="it-IT" sz="1100" dirty="0">
                <a:latin typeface="Calibri" panose="020F0502020204030204" pitchFamily="34" charset="0"/>
                <a:cs typeface="Calibri" panose="020F0502020204030204" pitchFamily="34" charset="0"/>
              </a:rPr>
              <a:t>), un Responsabile tecnico (</a:t>
            </a:r>
            <a:r>
              <a:rPr lang="it-IT" sz="1100" i="1" dirty="0">
                <a:latin typeface="Calibri" panose="020F0502020204030204" pitchFamily="34" charset="0"/>
                <a:cs typeface="Calibri" panose="020F0502020204030204" pitchFamily="34" charset="0"/>
              </a:rPr>
              <a:t>part-time 75%</a:t>
            </a:r>
            <a:r>
              <a:rPr lang="it-IT" sz="1100" dirty="0">
                <a:latin typeface="Calibri" panose="020F0502020204030204" pitchFamily="34" charset="0"/>
                <a:cs typeface="Calibri" panose="020F0502020204030204" pitchFamily="34" charset="0"/>
              </a:rPr>
              <a:t>), ipotizzando inquadramento secondo il CCNL per gli Enti Locali, area dei «Funzionari ed elevata qualificazione», livello Q del CCNL per il settore GAS - ACQUA - 30 settembre 2022. </a:t>
            </a:r>
          </a:p>
          <a:p>
            <a:pPr marL="0" lvl="8" algn="just" eaLnBrk="0" hangingPunct="0">
              <a:defRPr/>
            </a:pPr>
            <a:r>
              <a:rPr lang="it-IT" sz="1100" dirty="0">
                <a:latin typeface="Calibri" panose="020F0502020204030204" pitchFamily="34" charset="0"/>
                <a:cs typeface="Calibri" panose="020F0502020204030204" pitchFamily="34" charset="0"/>
              </a:rPr>
              <a:t>La retribuzione annua lorda (RAL) è composta dall’elemento retributivo minimo di livello, e dalla retribuzione di posizione e di risultato minima. È compresa la 13esima e 14esima mensilità. Il costo del personale è comprensivo di oneri previdenziali e TFR.</a:t>
            </a:r>
          </a:p>
        </p:txBody>
      </p:sp>
      <p:sp>
        <p:nvSpPr>
          <p:cNvPr id="13" name="BainArrowBox"/>
          <p:cNvSpPr>
            <a:spLocks noChangeArrowheads="1"/>
          </p:cNvSpPr>
          <p:nvPr/>
        </p:nvSpPr>
        <p:spPr bwMode="auto">
          <a:xfrm>
            <a:off x="535766" y="3578705"/>
            <a:ext cx="4231760" cy="288000"/>
          </a:xfrm>
          <a:prstGeom prst="rect">
            <a:avLst/>
          </a:prstGeom>
          <a:solidFill>
            <a:srgbClr val="003366"/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99440" tIns="49721" rIns="99440" bIns="49721" anchor="ctr" anchorCtr="0">
            <a:noAutofit/>
          </a:bodyPr>
          <a:lstStyle/>
          <a:p>
            <a:pPr marL="0" lvl="8" algn="ctr" eaLnBrk="0" hangingPunct="0">
              <a:defRPr/>
            </a:pPr>
            <a:r>
              <a:rPr lang="it-IT" sz="1400" b="1" i="1" dirty="0" err="1">
                <a:solidFill>
                  <a:schemeClr val="bg1"/>
                </a:solidFill>
              </a:rPr>
              <a:t>Assumptions</a:t>
            </a:r>
            <a:r>
              <a:rPr lang="it-IT" sz="1400" b="1" dirty="0">
                <a:solidFill>
                  <a:schemeClr val="bg1"/>
                </a:solidFill>
              </a:rPr>
              <a:t> conto economico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98919D38-37C8-D245-BEBB-7FF6F42A0A35}"/>
              </a:ext>
            </a:extLst>
          </p:cNvPr>
          <p:cNvSpPr txBox="1"/>
          <p:nvPr/>
        </p:nvSpPr>
        <p:spPr>
          <a:xfrm>
            <a:off x="172045" y="96357"/>
            <a:ext cx="80861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>
                <a:solidFill>
                  <a:srgbClr val="14629D"/>
                </a:solidFill>
              </a:rPr>
              <a:t>Principali </a:t>
            </a:r>
            <a:r>
              <a:rPr lang="it-IT" sz="2800" b="1" i="1" dirty="0" err="1">
                <a:solidFill>
                  <a:srgbClr val="14629D"/>
                </a:solidFill>
              </a:rPr>
              <a:t>assumptions</a:t>
            </a:r>
            <a:r>
              <a:rPr lang="it-IT" sz="2800" b="1" dirty="0">
                <a:solidFill>
                  <a:srgbClr val="14629D"/>
                </a:solidFill>
              </a:rPr>
              <a:t> (1/2)</a:t>
            </a:r>
          </a:p>
        </p:txBody>
      </p:sp>
      <p:sp>
        <p:nvSpPr>
          <p:cNvPr id="10" name="BainArrowBox"/>
          <p:cNvSpPr>
            <a:spLocks noChangeArrowheads="1"/>
          </p:cNvSpPr>
          <p:nvPr/>
        </p:nvSpPr>
        <p:spPr bwMode="auto">
          <a:xfrm>
            <a:off x="535766" y="1060371"/>
            <a:ext cx="9751234" cy="2382484"/>
          </a:xfrm>
          <a:prstGeom prst="rect">
            <a:avLst/>
          </a:prstGeom>
          <a:solidFill>
            <a:schemeClr val="bg1"/>
          </a:solidFill>
          <a:ln w="9525">
            <a:solidFill>
              <a:srgbClr val="003366"/>
            </a:solidFill>
            <a:prstDash val="sysDash"/>
            <a:miter lim="800000"/>
            <a:headEnd/>
            <a:tailEnd/>
          </a:ln>
          <a:effectLst/>
        </p:spPr>
        <p:txBody>
          <a:bodyPr wrap="square" lIns="99440" tIns="72000" rIns="252000" bIns="0" anchor="t" anchorCtr="0">
            <a:noAutofit/>
          </a:bodyPr>
          <a:lstStyle/>
          <a:p>
            <a:pPr marL="0" lvl="8" algn="just" eaLnBrk="0" hangingPunct="0">
              <a:defRPr/>
            </a:pPr>
            <a:endParaRPr lang="it-IT" dirty="0">
              <a:solidFill>
                <a:schemeClr val="accent1"/>
              </a:solidFill>
              <a:cs typeface="Calibri" panose="020F0502020204030204" pitchFamily="34" charset="0"/>
            </a:endParaRPr>
          </a:p>
          <a:p>
            <a:pPr marL="0" lvl="8" algn="just" eaLnBrk="0" hangingPunct="0">
              <a:defRPr/>
            </a:pPr>
            <a:r>
              <a:rPr lang="it-IT" sz="1100" b="1" dirty="0">
                <a:cs typeface="Calibri" panose="020F0502020204030204" pitchFamily="34" charset="0"/>
              </a:rPr>
              <a:t>Orizzonte temporale</a:t>
            </a:r>
            <a:r>
              <a:rPr lang="it-IT" sz="1100" dirty="0">
                <a:cs typeface="Calibri" panose="020F0502020204030204" pitchFamily="34" charset="0"/>
              </a:rPr>
              <a:t>: 20 anni</a:t>
            </a:r>
          </a:p>
          <a:p>
            <a:pPr marL="0" lvl="8" algn="just" eaLnBrk="0" hangingPunct="0">
              <a:defRPr/>
            </a:pPr>
            <a:r>
              <a:rPr lang="it-IT" sz="1100" b="1" dirty="0">
                <a:cs typeface="Calibri" panose="020F0502020204030204" pitchFamily="34" charset="0"/>
              </a:rPr>
              <a:t>Valori</a:t>
            </a:r>
            <a:r>
              <a:rPr lang="it-IT" sz="1100" dirty="0">
                <a:cs typeface="Calibri" panose="020F0502020204030204" pitchFamily="34" charset="0"/>
              </a:rPr>
              <a:t>: a moneta corrente</a:t>
            </a:r>
          </a:p>
          <a:p>
            <a:pPr marL="0" lvl="8" algn="just" eaLnBrk="0" hangingPunct="0">
              <a:defRPr/>
            </a:pPr>
            <a:r>
              <a:rPr lang="it-IT" sz="1100" b="1" dirty="0">
                <a:cs typeface="Calibri" panose="020F0502020204030204" pitchFamily="34" charset="0"/>
              </a:rPr>
              <a:t>Normativa di riferimento</a:t>
            </a:r>
            <a:r>
              <a:rPr lang="it-IT" sz="1100" dirty="0">
                <a:cs typeface="Calibri" panose="020F0502020204030204" pitchFamily="34" charset="0"/>
              </a:rPr>
              <a:t>: </a:t>
            </a:r>
            <a:r>
              <a:rPr lang="it-IT" sz="1100" dirty="0"/>
              <a:t>il PEF è stato sviluppato sulla scorta delle indicazioni riportate nelle seguenti norme e atti:</a:t>
            </a:r>
          </a:p>
          <a:p>
            <a:pPr marL="171450" lvl="8" indent="-171450" algn="just" eaLnBrk="0" hangingPunct="0">
              <a:buFont typeface="Arial" panose="020B0604020202020204" pitchFamily="34" charset="0"/>
              <a:buChar char="•"/>
              <a:defRPr/>
            </a:pPr>
            <a:r>
              <a:rPr lang="it-IT" sz="1100" dirty="0"/>
              <a:t>Legge Regionale 28 marzo 2024, n. 14</a:t>
            </a:r>
          </a:p>
          <a:p>
            <a:pPr marL="171450" lvl="8" indent="-171450" algn="just" eaLnBrk="0" hangingPunct="0">
              <a:buFont typeface="Arial" panose="020B0604020202020204" pitchFamily="34" charset="0"/>
              <a:buChar char="•"/>
              <a:defRPr/>
            </a:pPr>
            <a:r>
              <a:rPr lang="it-IT" sz="1100" dirty="0"/>
              <a:t>Deliberazione del Consiglio Direttivo dell’Autorità Idrica Pugliese – A.I.P. n. 111 del 19 dicembre 2024 avente ad oggetto &lt;&lt;</a:t>
            </a:r>
            <a:r>
              <a:rPr lang="it-IT" sz="1100" i="1" dirty="0"/>
              <a:t>SCELTA DELLA FORMA DI GESTIONE PER L'AFFIDAMENTO DEL SERVIZIO IDRICO INTEGRATO NELLAMBITO PUGLIA</a:t>
            </a:r>
            <a:r>
              <a:rPr lang="it-IT" sz="1100" dirty="0"/>
              <a:t>.&gt;&gt;;</a:t>
            </a:r>
          </a:p>
          <a:p>
            <a:pPr marL="171450" lvl="8" indent="-171450" algn="just" eaLnBrk="0" hangingPunct="0">
              <a:buFont typeface="Arial" panose="020B0604020202020204" pitchFamily="34" charset="0"/>
              <a:buChar char="•"/>
              <a:defRPr/>
            </a:pPr>
            <a:r>
              <a:rPr lang="it-IT" sz="1100" dirty="0"/>
              <a:t>Deliberazione del Consiglio Direttivo dell’Autorità Idrica Pugliese – A.I.P. n. 52 del 30 giugno 2025 avente ad oggetto &lt;&lt;GESTIONE DEL SERVIZIO IDRICO INTEGRATO NELL'AMBITO PUGLIA DAL PRIMO GENNAIO 2026 AL 31 DICEMBRE 2045. DISPOSIZIONE DI AFFIDAMENTO IN CONFORMITA ALLART. 149 BIS DEL D.LGS. 3 APRILE 2006, n. 152 E SUCCESSIVE MODIFICHE E INTEGRAZIONI.&gt;&gt;;</a:t>
            </a:r>
          </a:p>
          <a:p>
            <a:pPr marL="171450" lvl="8" indent="-171450" algn="just" eaLnBrk="0" hangingPunct="0">
              <a:buFont typeface="Arial" panose="020B0604020202020204" pitchFamily="34" charset="0"/>
              <a:buChar char="•"/>
              <a:defRPr/>
            </a:pPr>
            <a:r>
              <a:rPr lang="it-IT" sz="1100" dirty="0"/>
              <a:t>art. 3, commi 2 bis e 2 ter del decreto-legge 17 ottobre 2024, n. 153 (c.d. Decreto Ambiente), convertito, con modificazioni, dalla Legge 13 dicembre 2024, n. 191;</a:t>
            </a:r>
          </a:p>
          <a:p>
            <a:pPr marL="171450" lvl="8" indent="-171450" algn="just" eaLnBrk="0" hangingPunct="0">
              <a:buFont typeface="Arial" panose="020B0604020202020204" pitchFamily="34" charset="0"/>
              <a:buChar char="•"/>
              <a:defRPr/>
            </a:pPr>
            <a:r>
              <a:rPr lang="it-IT" sz="1100" dirty="0"/>
              <a:t>art. 241 della Legge regionale 31 dicembre 2024, n. 42, recante “Disposizioni per la formazione del bilancio di previsione 2025 e bilancio pluriennale 2025–2027 della Regione Puglia (legge di stabilità regionale 2025)”, che ha modificato la L.R. n. 14/2024.</a:t>
            </a:r>
          </a:p>
        </p:txBody>
      </p:sp>
      <p:sp>
        <p:nvSpPr>
          <p:cNvPr id="15" name="BainArrowBox"/>
          <p:cNvSpPr>
            <a:spLocks noChangeArrowheads="1"/>
          </p:cNvSpPr>
          <p:nvPr/>
        </p:nvSpPr>
        <p:spPr bwMode="auto">
          <a:xfrm>
            <a:off x="535766" y="1060371"/>
            <a:ext cx="4231760" cy="288000"/>
          </a:xfrm>
          <a:prstGeom prst="rect">
            <a:avLst/>
          </a:prstGeom>
          <a:solidFill>
            <a:srgbClr val="003366"/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99440" tIns="49721" rIns="99440" bIns="49721" anchor="ctr" anchorCtr="0">
            <a:noAutofit/>
          </a:bodyPr>
          <a:lstStyle/>
          <a:p>
            <a:pPr marL="0" lvl="8" algn="ctr" eaLnBrk="0" hangingPunct="0">
              <a:defRPr/>
            </a:pPr>
            <a:r>
              <a:rPr lang="it-IT" sz="1400" b="1" i="1" dirty="0" err="1">
                <a:solidFill>
                  <a:schemeClr val="bg1"/>
                </a:solidFill>
              </a:rPr>
              <a:t>Assumptions</a:t>
            </a:r>
            <a:r>
              <a:rPr lang="it-IT" sz="1400" b="1" dirty="0">
                <a:solidFill>
                  <a:schemeClr val="bg1"/>
                </a:solidFill>
              </a:rPr>
              <a:t> generali </a:t>
            </a:r>
          </a:p>
        </p:txBody>
      </p:sp>
    </p:spTree>
    <p:extLst>
      <p:ext uri="{BB962C8B-B14F-4D97-AF65-F5344CB8AC3E}">
        <p14:creationId xmlns:p14="http://schemas.microsoft.com/office/powerpoint/2010/main" val="13801765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BainArrowBox"/>
          <p:cNvSpPr>
            <a:spLocks noChangeArrowheads="1"/>
          </p:cNvSpPr>
          <p:nvPr/>
        </p:nvSpPr>
        <p:spPr bwMode="auto">
          <a:xfrm>
            <a:off x="535766" y="970424"/>
            <a:ext cx="9620280" cy="4442086"/>
          </a:xfrm>
          <a:prstGeom prst="rect">
            <a:avLst/>
          </a:prstGeom>
          <a:solidFill>
            <a:schemeClr val="bg1"/>
          </a:solidFill>
          <a:ln w="9525">
            <a:solidFill>
              <a:srgbClr val="003366"/>
            </a:solidFill>
            <a:prstDash val="sysDash"/>
            <a:miter lim="800000"/>
            <a:headEnd/>
            <a:tailEnd/>
          </a:ln>
          <a:effectLst/>
        </p:spPr>
        <p:txBody>
          <a:bodyPr wrap="square" lIns="99440" tIns="72000" rIns="252000" bIns="0" anchor="t" anchorCtr="0">
            <a:noAutofit/>
          </a:bodyPr>
          <a:lstStyle/>
          <a:p>
            <a:pPr marL="0" lvl="8" algn="just" eaLnBrk="0" hangingPunct="0">
              <a:defRPr/>
            </a:pPr>
            <a:endParaRPr lang="it-IT" dirty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44000" lvl="8" indent="-144000" algn="just" eaLnBrk="0" hangingPunct="0">
              <a:spcBef>
                <a:spcPts val="400"/>
              </a:spcBef>
              <a:buFont typeface="Arial" panose="020B0604020202020204" pitchFamily="34" charset="0"/>
              <a:buChar char="•"/>
              <a:defRPr/>
            </a:pPr>
            <a:r>
              <a:rPr lang="it-IT" sz="1100" b="1" u="sng" dirty="0">
                <a:latin typeface="Calibri" panose="020F0502020204030204" pitchFamily="34" charset="0"/>
                <a:cs typeface="Calibri" panose="020F0502020204030204" pitchFamily="34" charset="0"/>
              </a:rPr>
              <a:t>Spese generali e amministrative</a:t>
            </a:r>
            <a:r>
              <a:rPr lang="it-IT" sz="1100" dirty="0">
                <a:latin typeface="Calibri" panose="020F0502020204030204" pitchFamily="34" charset="0"/>
                <a:cs typeface="Calibri" panose="020F0502020204030204" pitchFamily="34" charset="0"/>
              </a:rPr>
              <a:t> - stimate in </a:t>
            </a:r>
            <a:r>
              <a:rPr lang="it-IT" sz="1100" u="sng" dirty="0">
                <a:latin typeface="Calibri" panose="020F0502020204030204" pitchFamily="34" charset="0"/>
                <a:cs typeface="Calibri" panose="020F0502020204030204" pitchFamily="34" charset="0"/>
              </a:rPr>
              <a:t>circa euro 43 mila</a:t>
            </a:r>
            <a:r>
              <a:rPr lang="it-IT" sz="1100" dirty="0">
                <a:latin typeface="Calibri" panose="020F0502020204030204" pitchFamily="34" charset="0"/>
                <a:cs typeface="Calibri" panose="020F0502020204030204" pitchFamily="34" charset="0"/>
              </a:rPr>
              <a:t>, ridotte alla metà per il primo anno, comprensive di:</a:t>
            </a:r>
          </a:p>
          <a:p>
            <a:pPr marL="0" lvl="8" algn="just" eaLnBrk="0" hangingPunct="0">
              <a:defRPr/>
            </a:pPr>
            <a:r>
              <a:rPr lang="it-IT" sz="1100" b="1" dirty="0">
                <a:latin typeface="Calibri" panose="020F0502020204030204" pitchFamily="34" charset="0"/>
                <a:cs typeface="Calibri" panose="020F0502020204030204" pitchFamily="34" charset="0"/>
              </a:rPr>
              <a:t>Affitto</a:t>
            </a:r>
            <a:r>
              <a:rPr lang="it-IT" sz="1100" dirty="0">
                <a:latin typeface="Calibri" panose="020F0502020204030204" pitchFamily="34" charset="0"/>
                <a:cs typeface="Calibri" panose="020F0502020204030204" pitchFamily="34" charset="0"/>
              </a:rPr>
              <a:t>: non sono previsti costi per affitto in quanto si ipotizza l’utilizzo di una sede presso gli immobili di proprietà di AQP.</a:t>
            </a:r>
          </a:p>
          <a:p>
            <a:pPr marL="0" lvl="8" algn="just" eaLnBrk="0" hangingPunct="0">
              <a:defRPr/>
            </a:pPr>
            <a:r>
              <a:rPr lang="it-IT" sz="1100" b="1" dirty="0">
                <a:latin typeface="Calibri" panose="020F0502020204030204" pitchFamily="34" charset="0"/>
                <a:cs typeface="Calibri" panose="020F0502020204030204" pitchFamily="34" charset="0"/>
              </a:rPr>
              <a:t>Utenze</a:t>
            </a:r>
            <a:r>
              <a:rPr lang="it-IT" sz="1100" dirty="0">
                <a:latin typeface="Calibri" panose="020F0502020204030204" pitchFamily="34" charset="0"/>
                <a:cs typeface="Calibri" panose="020F0502020204030204" pitchFamily="34" charset="0"/>
              </a:rPr>
              <a:t>: include i costi per energia, gas, acqua, TARI, telefonia, internet, e servizi di pulizia. Tali costi sono stimati sulla base di un consumo medio similare, con adeguamento annuale all'inflazione. </a:t>
            </a:r>
          </a:p>
          <a:p>
            <a:pPr marL="0" lvl="8" algn="just" eaLnBrk="0" hangingPunct="0">
              <a:defRPr/>
            </a:pPr>
            <a:r>
              <a:rPr lang="it-IT" sz="1100" b="1" dirty="0">
                <a:latin typeface="Calibri" panose="020F0502020204030204" pitchFamily="34" charset="0"/>
                <a:cs typeface="Calibri" panose="020F0502020204030204" pitchFamily="34" charset="0"/>
              </a:rPr>
              <a:t>Manutenzione e aggiornamento IT (</a:t>
            </a:r>
            <a:r>
              <a:rPr lang="it-IT" sz="1100" b="1" i="1" dirty="0">
                <a:latin typeface="Calibri" panose="020F0502020204030204" pitchFamily="34" charset="0"/>
                <a:cs typeface="Calibri" panose="020F0502020204030204" pitchFamily="34" charset="0"/>
              </a:rPr>
              <a:t>software</a:t>
            </a:r>
            <a:r>
              <a:rPr lang="it-IT" sz="1100" b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it-IT" sz="1100" b="1" i="1" dirty="0">
                <a:latin typeface="Calibri" panose="020F0502020204030204" pitchFamily="34" charset="0"/>
                <a:cs typeface="Calibri" panose="020F0502020204030204" pitchFamily="34" charset="0"/>
              </a:rPr>
              <a:t>hardware</a:t>
            </a:r>
            <a:r>
              <a:rPr lang="it-IT" sz="1100" b="1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it-IT" sz="1100" dirty="0">
                <a:latin typeface="Calibri" panose="020F0502020204030204" pitchFamily="34" charset="0"/>
                <a:cs typeface="Calibri" panose="020F0502020204030204" pitchFamily="34" charset="0"/>
              </a:rPr>
              <a:t>: include i costi per la manutenzione dei </a:t>
            </a:r>
            <a:r>
              <a:rPr lang="it-IT" sz="1100" i="1" dirty="0">
                <a:latin typeface="Calibri" panose="020F0502020204030204" pitchFamily="34" charset="0"/>
                <a:cs typeface="Calibri" panose="020F0502020204030204" pitchFamily="34" charset="0"/>
              </a:rPr>
              <a:t>software</a:t>
            </a:r>
            <a:r>
              <a:rPr lang="it-IT" sz="1100" dirty="0">
                <a:latin typeface="Calibri" panose="020F0502020204030204" pitchFamily="34" charset="0"/>
                <a:cs typeface="Calibri" panose="020F0502020204030204" pitchFamily="34" charset="0"/>
              </a:rPr>
              <a:t> e attrezzature in </a:t>
            </a:r>
            <a:r>
              <a:rPr lang="it-IT" sz="1100" i="1" dirty="0">
                <a:latin typeface="Calibri" panose="020F0502020204030204" pitchFamily="34" charset="0"/>
                <a:cs typeface="Calibri" panose="020F0502020204030204" pitchFamily="34" charset="0"/>
              </a:rPr>
              <a:t>leasing</a:t>
            </a:r>
            <a:r>
              <a:rPr lang="it-IT" sz="1100" dirty="0">
                <a:latin typeface="Calibri" panose="020F0502020204030204" pitchFamily="34" charset="0"/>
                <a:cs typeface="Calibri" panose="020F0502020204030204" pitchFamily="34" charset="0"/>
              </a:rPr>
              <a:t> (es. PC, smartphone, stampanti, ecc.), stimati in circa euro 15 mila annui, ridotte alla metà per il primo anno, con adeguamento annuale all'inflazione.</a:t>
            </a:r>
          </a:p>
          <a:p>
            <a:pPr marL="0" lvl="8" algn="just" eaLnBrk="0" hangingPunct="0">
              <a:defRPr/>
            </a:pPr>
            <a:r>
              <a:rPr lang="it-IT" sz="1100" b="1" dirty="0">
                <a:latin typeface="Calibri" panose="020F0502020204030204" pitchFamily="34" charset="0"/>
                <a:cs typeface="Calibri" panose="020F0502020204030204" pitchFamily="34" charset="0"/>
              </a:rPr>
              <a:t>Forniture per ufficio: </a:t>
            </a:r>
            <a:r>
              <a:rPr lang="it-IT" sz="1100" dirty="0">
                <a:latin typeface="Calibri" panose="020F0502020204030204" pitchFamily="34" charset="0"/>
                <a:cs typeface="Calibri" panose="020F0502020204030204" pitchFamily="34" charset="0"/>
              </a:rPr>
              <a:t>comprende i costi relativi la cancelleria, materiali per stampanti (es. cartucce), archiviazione (es. schedari), con adeguamento annuale all’inflazione.</a:t>
            </a:r>
          </a:p>
          <a:p>
            <a:pPr marL="0" lvl="8" algn="just" eaLnBrk="0" hangingPunct="0">
              <a:defRPr/>
            </a:pPr>
            <a:r>
              <a:rPr lang="it-IT" sz="1100" b="1" dirty="0">
                <a:latin typeface="Calibri" panose="020F0502020204030204" pitchFamily="34" charset="0"/>
                <a:cs typeface="Calibri" panose="020F0502020204030204" pitchFamily="34" charset="0"/>
              </a:rPr>
              <a:t>Consulenze legali, fiscali e amministrative:</a:t>
            </a:r>
            <a:r>
              <a:rPr lang="it-IT" sz="1100" dirty="0">
                <a:latin typeface="Calibri" panose="020F0502020204030204" pitchFamily="34" charset="0"/>
                <a:cs typeface="Calibri" panose="020F0502020204030204" pitchFamily="34" charset="0"/>
              </a:rPr>
              <a:t> non sono previsti costi per consulenti esterni.</a:t>
            </a:r>
          </a:p>
          <a:p>
            <a:pPr marL="0" lvl="8" algn="just" eaLnBrk="0" hangingPunct="0">
              <a:defRPr/>
            </a:pPr>
            <a:r>
              <a:rPr lang="it-IT" sz="1100" b="1" dirty="0">
                <a:latin typeface="Calibri" panose="020F0502020204030204" pitchFamily="34" charset="0"/>
                <a:cs typeface="Calibri" panose="020F0502020204030204" pitchFamily="34" charset="0"/>
              </a:rPr>
              <a:t>Altre spese:</a:t>
            </a:r>
            <a:r>
              <a:rPr lang="it-IT" sz="1100" dirty="0">
                <a:latin typeface="Calibri" panose="020F0502020204030204" pitchFamily="34" charset="0"/>
                <a:cs typeface="Calibri" panose="020F0502020204030204" pitchFamily="34" charset="0"/>
              </a:rPr>
              <a:t> stimate in euro 20 mila l’anno per l'intero periodo a copertura di spese generali.</a:t>
            </a:r>
          </a:p>
          <a:p>
            <a:pPr marL="0" lvl="8" algn="just" eaLnBrk="0" hangingPunct="0">
              <a:defRPr/>
            </a:pPr>
            <a:r>
              <a:rPr lang="it-IT" sz="1100" dirty="0">
                <a:latin typeface="Calibri" panose="020F0502020204030204" pitchFamily="34" charset="0"/>
                <a:cs typeface="Calibri" panose="020F0502020204030204" pitchFamily="34" charset="0"/>
              </a:rPr>
              <a:t>Nel primo anno considerato, i costi sono ridotti della metà perché l’analisi è stimata su un orizzonte temporale di sei mesi (da luglio a dicembre).</a:t>
            </a:r>
          </a:p>
          <a:p>
            <a:pPr marL="0" lvl="8" algn="just" eaLnBrk="0" hangingPunct="0">
              <a:defRPr/>
            </a:pPr>
            <a:r>
              <a:rPr lang="it-IT" sz="1100" dirty="0">
                <a:latin typeface="Calibri" panose="020F0502020204030204" pitchFamily="34" charset="0"/>
                <a:cs typeface="Calibri" panose="020F0502020204030204" pitchFamily="34" charset="0"/>
              </a:rPr>
              <a:t>Tutti i costi sono stimati per le annualità successive con adeguamento annuale all’inflazione.</a:t>
            </a:r>
          </a:p>
          <a:p>
            <a:pPr marL="0" lvl="8" algn="just" eaLnBrk="0" hangingPunct="0">
              <a:defRPr/>
            </a:pPr>
            <a:r>
              <a:rPr lang="it-IT" sz="1100" b="1" dirty="0">
                <a:latin typeface="Calibri" panose="020F0502020204030204" pitchFamily="34" charset="0"/>
                <a:cs typeface="Calibri" panose="020F0502020204030204" pitchFamily="34" charset="0"/>
              </a:rPr>
              <a:t>Ammortamenti:</a:t>
            </a:r>
            <a:r>
              <a:rPr lang="it-IT" sz="1100" dirty="0">
                <a:latin typeface="Calibri" panose="020F0502020204030204" pitchFamily="34" charset="0"/>
                <a:cs typeface="Calibri" panose="020F0502020204030204" pitchFamily="34" charset="0"/>
              </a:rPr>
              <a:t> spese di costituzione ammortizzate in 5 anni (a quote costanti, secondo quanto previsto dai criteri contabili).</a:t>
            </a:r>
          </a:p>
          <a:p>
            <a:pPr marL="0" lvl="8" algn="just" eaLnBrk="0" hangingPunct="0">
              <a:defRPr/>
            </a:pPr>
            <a:endParaRPr lang="it-IT" sz="1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8" algn="just" eaLnBrk="0" hangingPunct="0">
              <a:defRPr/>
            </a:pPr>
            <a:r>
              <a:rPr lang="it-IT" sz="1100" b="1" u="sng" dirty="0">
                <a:latin typeface="Calibri" panose="020F0502020204030204" pitchFamily="34" charset="0"/>
                <a:cs typeface="Calibri" panose="020F0502020204030204" pitchFamily="34" charset="0"/>
              </a:rPr>
              <a:t>Dividendi e Proventi finanziari: </a:t>
            </a:r>
          </a:p>
          <a:p>
            <a:pPr marL="0" lvl="8" algn="just" eaLnBrk="0" hangingPunct="0">
              <a:defRPr/>
            </a:pPr>
            <a:r>
              <a:rPr lang="it-IT" sz="1100" dirty="0">
                <a:latin typeface="Calibri" panose="020F0502020204030204" pitchFamily="34" charset="0"/>
                <a:cs typeface="Calibri" panose="020F0502020204030204" pitchFamily="34" charset="0"/>
              </a:rPr>
              <a:t>Dividendi: la copertura delle spese di funzionamento della Società Veicolo sarà effettuata, fino a concorrenza delle stesse, con la distribuzione degli utili di Acquedotto Pugliese S.p.A. di competenza. I proventi per dividendi da distribuzione utili da Acquedotto Pugliese S.p.A., al fine della sostenibilità economico-finanziaria del PF, sono stimati in euro 450 mila dal secondo anno.</a:t>
            </a:r>
          </a:p>
          <a:p>
            <a:pPr marL="0" lvl="8" algn="just" eaLnBrk="0" hangingPunct="0">
              <a:defRPr/>
            </a:pPr>
            <a:r>
              <a:rPr lang="it-IT" sz="1100" dirty="0">
                <a:latin typeface="Calibri" panose="020F0502020204030204" pitchFamily="34" charset="0"/>
                <a:cs typeface="Calibri" panose="020F0502020204030204" pitchFamily="34" charset="0"/>
              </a:rPr>
              <a:t>Proventi finanziari: stimati interessi su C/C bancario sulla base delle disponibilità bancarie di ogni anno applicando un interesse medio del 3%. Eventuali oneri finanziari per fabbisogno finanziario sarebbe calcolato ad un interesse stimato del 5,5%.</a:t>
            </a:r>
          </a:p>
          <a:p>
            <a:pPr marL="0" lvl="8" algn="just" eaLnBrk="0" hangingPunct="0">
              <a:defRPr/>
            </a:pPr>
            <a:r>
              <a:rPr lang="it-IT" sz="1100" dirty="0">
                <a:latin typeface="Calibri" panose="020F0502020204030204" pitchFamily="34" charset="0"/>
                <a:cs typeface="Calibri" panose="020F0502020204030204" pitchFamily="34" charset="0"/>
              </a:rPr>
              <a:t>Imposte: </a:t>
            </a:r>
          </a:p>
          <a:p>
            <a:pPr marL="0" lvl="8" algn="just" eaLnBrk="0" hangingPunct="0">
              <a:defRPr/>
            </a:pPr>
            <a:r>
              <a:rPr lang="it-IT" sz="1100" dirty="0">
                <a:latin typeface="Calibri" panose="020F0502020204030204" pitchFamily="34" charset="0"/>
                <a:cs typeface="Calibri" panose="020F0502020204030204" pitchFamily="34" charset="0"/>
              </a:rPr>
              <a:t> - IRAP: ai fini IRAP l’unico costo non deducibile è dato dal compenso dell’Amministratore.</a:t>
            </a:r>
          </a:p>
          <a:p>
            <a:pPr marL="0" lvl="8" algn="just" eaLnBrk="0" hangingPunct="0">
              <a:defRPr/>
            </a:pPr>
            <a:r>
              <a:rPr lang="it-IT" sz="1100" dirty="0">
                <a:latin typeface="Calibri" panose="020F0502020204030204" pitchFamily="34" charset="0"/>
                <a:cs typeface="Calibri" panose="020F0502020204030204" pitchFamily="34" charset="0"/>
              </a:rPr>
              <a:t> - IRES: il contributo regionale di 300 mila euro del primo anno e i dividendi incassati sono imponibili per il 5% del loro ammontare.</a:t>
            </a:r>
          </a:p>
          <a:p>
            <a:pPr marL="0" lvl="8" algn="just" eaLnBrk="0" hangingPunct="0">
              <a:defRPr/>
            </a:pPr>
            <a:endParaRPr lang="it-IT" sz="11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BainArrowBox"/>
          <p:cNvSpPr>
            <a:spLocks noChangeArrowheads="1"/>
          </p:cNvSpPr>
          <p:nvPr/>
        </p:nvSpPr>
        <p:spPr bwMode="auto">
          <a:xfrm>
            <a:off x="535763" y="970423"/>
            <a:ext cx="4231760" cy="288000"/>
          </a:xfrm>
          <a:prstGeom prst="rect">
            <a:avLst/>
          </a:prstGeom>
          <a:solidFill>
            <a:srgbClr val="003366"/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99440" tIns="49721" rIns="99440" bIns="49721" anchor="ctr" anchorCtr="0">
            <a:noAutofit/>
          </a:bodyPr>
          <a:lstStyle/>
          <a:p>
            <a:pPr marL="0" lvl="8" algn="ctr" eaLnBrk="0" hangingPunct="0">
              <a:defRPr/>
            </a:pPr>
            <a:r>
              <a:rPr lang="it-IT" sz="1400" b="1" i="1" dirty="0" err="1">
                <a:solidFill>
                  <a:schemeClr val="bg1"/>
                </a:solidFill>
              </a:rPr>
              <a:t>Assumptions</a:t>
            </a:r>
            <a:r>
              <a:rPr lang="it-IT" sz="1400" b="1" dirty="0">
                <a:solidFill>
                  <a:schemeClr val="bg1"/>
                </a:solidFill>
              </a:rPr>
              <a:t> conto economico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98919D38-37C8-D245-BEBB-7FF6F42A0A35}"/>
              </a:ext>
            </a:extLst>
          </p:cNvPr>
          <p:cNvSpPr txBox="1"/>
          <p:nvPr/>
        </p:nvSpPr>
        <p:spPr>
          <a:xfrm>
            <a:off x="172045" y="96357"/>
            <a:ext cx="80861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>
                <a:solidFill>
                  <a:srgbClr val="14629D"/>
                </a:solidFill>
              </a:rPr>
              <a:t>Principali </a:t>
            </a:r>
            <a:r>
              <a:rPr lang="it-IT" sz="2800" b="1" i="1" dirty="0" err="1">
                <a:solidFill>
                  <a:srgbClr val="14629D"/>
                </a:solidFill>
              </a:rPr>
              <a:t>assumptions</a:t>
            </a:r>
            <a:r>
              <a:rPr lang="it-IT" sz="2800" b="1" dirty="0">
                <a:solidFill>
                  <a:srgbClr val="14629D"/>
                </a:solidFill>
              </a:rPr>
              <a:t> (2/2)</a:t>
            </a:r>
          </a:p>
        </p:txBody>
      </p:sp>
      <p:sp>
        <p:nvSpPr>
          <p:cNvPr id="2" name="BainArrowBox">
            <a:extLst>
              <a:ext uri="{FF2B5EF4-FFF2-40B4-BE49-F238E27FC236}">
                <a16:creationId xmlns:a16="http://schemas.microsoft.com/office/drawing/2014/main" id="{40A616C7-25EA-6F07-1582-CEFF102BED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5766" y="5461686"/>
            <a:ext cx="9620280" cy="1718431"/>
          </a:xfrm>
          <a:prstGeom prst="rect">
            <a:avLst/>
          </a:prstGeom>
          <a:solidFill>
            <a:schemeClr val="bg1"/>
          </a:solidFill>
          <a:ln w="9525">
            <a:solidFill>
              <a:srgbClr val="003366"/>
            </a:solidFill>
            <a:prstDash val="sysDash"/>
            <a:miter lim="800000"/>
            <a:headEnd/>
            <a:tailEnd/>
          </a:ln>
          <a:effectLst/>
        </p:spPr>
        <p:txBody>
          <a:bodyPr wrap="square" lIns="99440" tIns="72000" rIns="252000" bIns="0" anchor="t" anchorCtr="0">
            <a:noAutofit/>
          </a:bodyPr>
          <a:lstStyle/>
          <a:p>
            <a:pPr marL="88900" indent="-82550" algn="just">
              <a:spcAft>
                <a:spcPts val="0"/>
              </a:spcAft>
              <a:buClr>
                <a:srgbClr val="003366"/>
              </a:buClr>
              <a:buSzPct val="130000"/>
              <a:buFont typeface="Arial" pitchFamily="34" charset="0"/>
              <a:buChar char="•"/>
              <a:tabLst>
                <a:tab pos="88900" algn="l"/>
              </a:tabLst>
            </a:pPr>
            <a:endParaRPr lang="it-IT" sz="1100" b="1" dirty="0"/>
          </a:p>
          <a:p>
            <a:pPr marL="6350" algn="just">
              <a:spcAft>
                <a:spcPts val="0"/>
              </a:spcAft>
              <a:buClr>
                <a:srgbClr val="003366"/>
              </a:buClr>
              <a:buSzPct val="130000"/>
              <a:tabLst>
                <a:tab pos="88900" algn="l"/>
              </a:tabLst>
            </a:pPr>
            <a:endParaRPr lang="it-IT" sz="1100" b="1" dirty="0"/>
          </a:p>
          <a:p>
            <a:pPr marL="144000" indent="-144000" algn="just"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>
                <a:tab pos="88900" algn="l"/>
              </a:tabLst>
            </a:pPr>
            <a:r>
              <a:rPr lang="it-IT" sz="1100" b="1" dirty="0"/>
              <a:t>Spese di costituzione: </a:t>
            </a:r>
            <a:r>
              <a:rPr lang="it-IT" sz="1100" dirty="0"/>
              <a:t>ipotizzate spese di </a:t>
            </a:r>
            <a:r>
              <a:rPr lang="it-IT" sz="1100" i="1" dirty="0"/>
              <a:t>start up </a:t>
            </a:r>
            <a:r>
              <a:rPr lang="it-IT" sz="1100" dirty="0"/>
              <a:t>pari a 5mila euro per la redazione di n.1 atto notarile imposta di registro ed altre spese.</a:t>
            </a:r>
          </a:p>
          <a:p>
            <a:pPr marL="144000" indent="-144000" algn="just"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>
                <a:tab pos="88900" algn="l"/>
              </a:tabLst>
            </a:pPr>
            <a:r>
              <a:rPr lang="it-IT" sz="1100" dirty="0"/>
              <a:t>Immobilizzazioni immateriali: ipotizzato un investimento iniziale in </a:t>
            </a:r>
            <a:r>
              <a:rPr lang="it-IT" sz="1100" i="1" dirty="0"/>
              <a:t>information </a:t>
            </a:r>
            <a:r>
              <a:rPr lang="it-IT" sz="1100" i="1" dirty="0" err="1"/>
              <a:t>technology</a:t>
            </a:r>
            <a:r>
              <a:rPr lang="it-IT" sz="1100" i="1" dirty="0"/>
              <a:t> </a:t>
            </a:r>
            <a:r>
              <a:rPr lang="it-IT" sz="1100" dirty="0"/>
              <a:t>per</a:t>
            </a:r>
            <a:r>
              <a:rPr lang="it-IT" sz="1100" i="1" dirty="0"/>
              <a:t> software e attrezzature in leasing (es. PC, smartphone, stampanti, ecc.), </a:t>
            </a:r>
            <a:r>
              <a:rPr lang="it-IT" sz="1100" dirty="0"/>
              <a:t>pari ad euro 50 mila.</a:t>
            </a:r>
          </a:p>
          <a:p>
            <a:pPr marL="144000" indent="-144000" algn="just"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>
                <a:tab pos="88900" algn="l"/>
              </a:tabLst>
            </a:pPr>
            <a:r>
              <a:rPr lang="it-IT" sz="1100" b="1" dirty="0"/>
              <a:t>DPO medi su fornitori </a:t>
            </a:r>
            <a:r>
              <a:rPr lang="it-IT" sz="1100" dirty="0"/>
              <a:t>: 30 gg</a:t>
            </a:r>
          </a:p>
          <a:p>
            <a:pPr marL="144000" indent="-144000" algn="just"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>
                <a:tab pos="88900" algn="l"/>
              </a:tabLst>
            </a:pPr>
            <a:r>
              <a:rPr lang="it-IT" sz="1100" b="1" dirty="0"/>
              <a:t>IVA</a:t>
            </a:r>
            <a:r>
              <a:rPr lang="it-IT" sz="1100" dirty="0"/>
              <a:t>: la società si ipotizza che non svolga attività commerciale, pertanto assimilata ad una </a:t>
            </a:r>
            <a:r>
              <a:rPr lang="it-IT" sz="1100" i="1" dirty="0"/>
              <a:t>holding</a:t>
            </a:r>
            <a:r>
              <a:rPr lang="it-IT" sz="1100" dirty="0"/>
              <a:t> finanziaria non soggetta ad IVA. Conseguentemente, l’IVA pagata ai fornitori (indetraibile) rappresenterà un costo.</a:t>
            </a:r>
          </a:p>
          <a:p>
            <a:pPr marL="144000" indent="-144000" algn="just"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>
                <a:tab pos="88900" algn="l"/>
              </a:tabLst>
            </a:pPr>
            <a:r>
              <a:rPr lang="it-IT" sz="1100" b="1" dirty="0"/>
              <a:t>Dividendi</a:t>
            </a:r>
            <a:r>
              <a:rPr lang="it-IT" sz="1100" dirty="0"/>
              <a:t>: non prevista alcuna distribuzione di dividendi ai soci.</a:t>
            </a:r>
          </a:p>
        </p:txBody>
      </p:sp>
      <p:sp>
        <p:nvSpPr>
          <p:cNvPr id="3" name="BainArrowBox">
            <a:extLst>
              <a:ext uri="{FF2B5EF4-FFF2-40B4-BE49-F238E27FC236}">
                <a16:creationId xmlns:a16="http://schemas.microsoft.com/office/drawing/2014/main" id="{CC517E23-C59F-59B9-0934-9838FB75E4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5766" y="5470922"/>
            <a:ext cx="4231760" cy="360000"/>
          </a:xfrm>
          <a:prstGeom prst="rect">
            <a:avLst/>
          </a:prstGeom>
          <a:solidFill>
            <a:srgbClr val="003366"/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99440" tIns="49721" rIns="99440" bIns="49721" anchor="ctr" anchorCtr="0">
            <a:noAutofit/>
          </a:bodyPr>
          <a:lstStyle/>
          <a:p>
            <a:pPr marL="0" lvl="8" algn="ctr" eaLnBrk="0" hangingPunct="0"/>
            <a:r>
              <a:rPr lang="it-IT" sz="1400" b="1" i="1" dirty="0" err="1">
                <a:solidFill>
                  <a:schemeClr val="bg1"/>
                </a:solidFill>
              </a:rPr>
              <a:t>Assumptions</a:t>
            </a:r>
            <a:r>
              <a:rPr lang="it-IT" sz="1400" b="1" dirty="0">
                <a:solidFill>
                  <a:schemeClr val="bg1"/>
                </a:solidFill>
              </a:rPr>
              <a:t> patrimoniali</a:t>
            </a:r>
          </a:p>
        </p:txBody>
      </p:sp>
    </p:spTree>
    <p:extLst>
      <p:ext uri="{BB962C8B-B14F-4D97-AF65-F5344CB8AC3E}">
        <p14:creationId xmlns:p14="http://schemas.microsoft.com/office/powerpoint/2010/main" val="1445151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0" name="Connettore a gomito 69">
            <a:extLst>
              <a:ext uri="{FF2B5EF4-FFF2-40B4-BE49-F238E27FC236}">
                <a16:creationId xmlns:a16="http://schemas.microsoft.com/office/drawing/2014/main" id="{A8F03F70-143C-E972-02B6-7BDA8C4C19A5}"/>
              </a:ext>
            </a:extLst>
          </p:cNvPr>
          <p:cNvCxnSpPr>
            <a:cxnSpLocks/>
            <a:stCxn id="5" idx="1"/>
            <a:endCxn id="7" idx="1"/>
          </p:cNvCxnSpPr>
          <p:nvPr/>
        </p:nvCxnSpPr>
        <p:spPr>
          <a:xfrm rot="10800000" flipH="1" flipV="1">
            <a:off x="2553774" y="4095747"/>
            <a:ext cx="352077" cy="1930980"/>
          </a:xfrm>
          <a:prstGeom prst="bentConnector3">
            <a:avLst>
              <a:gd name="adj1" fmla="val -345304"/>
            </a:avLst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98919D38-37C8-D245-BEBB-7FF6F42A0A35}"/>
              </a:ext>
            </a:extLst>
          </p:cNvPr>
          <p:cNvSpPr txBox="1"/>
          <p:nvPr/>
        </p:nvSpPr>
        <p:spPr>
          <a:xfrm>
            <a:off x="172045" y="96357"/>
            <a:ext cx="80861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>
                <a:solidFill>
                  <a:srgbClr val="14629D"/>
                </a:solidFill>
              </a:rPr>
              <a:t>Ipotesi costituzione SPV</a:t>
            </a: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011E8094-B897-99C4-947D-C26ECA998DF8}"/>
              </a:ext>
            </a:extLst>
          </p:cNvPr>
          <p:cNvSpPr/>
          <p:nvPr/>
        </p:nvSpPr>
        <p:spPr>
          <a:xfrm>
            <a:off x="2322314" y="1225713"/>
            <a:ext cx="1892796" cy="136162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Regione Puglia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6D2BB15B-3288-C557-82AA-429C3A1E9D7E}"/>
              </a:ext>
            </a:extLst>
          </p:cNvPr>
          <p:cNvSpPr/>
          <p:nvPr/>
        </p:nvSpPr>
        <p:spPr>
          <a:xfrm>
            <a:off x="2553775" y="3371847"/>
            <a:ext cx="1447328" cy="1447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AQP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76A6FA64-4B2A-D529-2FBE-322AAFDB131C}"/>
              </a:ext>
            </a:extLst>
          </p:cNvPr>
          <p:cNvSpPr/>
          <p:nvPr/>
        </p:nvSpPr>
        <p:spPr>
          <a:xfrm>
            <a:off x="2905852" y="5569527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SPV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87B20DEB-8991-DE82-91FA-C49E9ABA4353}"/>
              </a:ext>
            </a:extLst>
          </p:cNvPr>
          <p:cNvSpPr/>
          <p:nvPr/>
        </p:nvSpPr>
        <p:spPr>
          <a:xfrm>
            <a:off x="7900423" y="1534391"/>
            <a:ext cx="1892796" cy="7793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Comune 1</a:t>
            </a: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DD4A376C-C568-DBFF-C31F-99E90088111A}"/>
              </a:ext>
            </a:extLst>
          </p:cNvPr>
          <p:cNvSpPr/>
          <p:nvPr/>
        </p:nvSpPr>
        <p:spPr>
          <a:xfrm>
            <a:off x="7900423" y="2947557"/>
            <a:ext cx="1892796" cy="7793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Comune 2</a:t>
            </a:r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C050CBFE-AFCB-2789-8FA6-A4E136E75FAA}"/>
              </a:ext>
            </a:extLst>
          </p:cNvPr>
          <p:cNvSpPr/>
          <p:nvPr/>
        </p:nvSpPr>
        <p:spPr>
          <a:xfrm>
            <a:off x="7900423" y="4395357"/>
            <a:ext cx="1892796" cy="7793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Comune ...</a:t>
            </a:r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0F18ADD7-E9A1-63C9-1FCB-10747A5FAAD8}"/>
              </a:ext>
            </a:extLst>
          </p:cNvPr>
          <p:cNvSpPr/>
          <p:nvPr/>
        </p:nvSpPr>
        <p:spPr>
          <a:xfrm>
            <a:off x="7900423" y="5839693"/>
            <a:ext cx="1892796" cy="7793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Comune 257</a:t>
            </a:r>
          </a:p>
        </p:txBody>
      </p:sp>
      <p:cxnSp>
        <p:nvCxnSpPr>
          <p:cNvPr id="15" name="Connettore 2 14">
            <a:extLst>
              <a:ext uri="{FF2B5EF4-FFF2-40B4-BE49-F238E27FC236}">
                <a16:creationId xmlns:a16="http://schemas.microsoft.com/office/drawing/2014/main" id="{7670DF52-853C-730D-C296-8FFD00C88BEF}"/>
              </a:ext>
            </a:extLst>
          </p:cNvPr>
          <p:cNvCxnSpPr>
            <a:cxnSpLocks/>
            <a:stCxn id="4" idx="3"/>
            <a:endCxn id="4" idx="3"/>
          </p:cNvCxnSpPr>
          <p:nvPr/>
        </p:nvCxnSpPr>
        <p:spPr>
          <a:xfrm>
            <a:off x="4215110" y="1906525"/>
            <a:ext cx="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2 16">
            <a:extLst>
              <a:ext uri="{FF2B5EF4-FFF2-40B4-BE49-F238E27FC236}">
                <a16:creationId xmlns:a16="http://schemas.microsoft.com/office/drawing/2014/main" id="{90DD90B4-6FDC-59AF-C606-D7CCA848B9F8}"/>
              </a:ext>
            </a:extLst>
          </p:cNvPr>
          <p:cNvCxnSpPr>
            <a:cxnSpLocks/>
            <a:stCxn id="4" idx="3"/>
            <a:endCxn id="9" idx="1"/>
          </p:cNvCxnSpPr>
          <p:nvPr/>
        </p:nvCxnSpPr>
        <p:spPr>
          <a:xfrm>
            <a:off x="4215110" y="1906525"/>
            <a:ext cx="3685313" cy="175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ttore 2 23">
            <a:extLst>
              <a:ext uri="{FF2B5EF4-FFF2-40B4-BE49-F238E27FC236}">
                <a16:creationId xmlns:a16="http://schemas.microsoft.com/office/drawing/2014/main" id="{377C192B-098D-1F54-26D7-61034B80F720}"/>
              </a:ext>
            </a:extLst>
          </p:cNvPr>
          <p:cNvCxnSpPr>
            <a:cxnSpLocks/>
            <a:stCxn id="4" idx="3"/>
            <a:endCxn id="11" idx="1"/>
          </p:cNvCxnSpPr>
          <p:nvPr/>
        </p:nvCxnSpPr>
        <p:spPr>
          <a:xfrm>
            <a:off x="4215110" y="1906525"/>
            <a:ext cx="3685313" cy="14306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ttore 2 25">
            <a:extLst>
              <a:ext uri="{FF2B5EF4-FFF2-40B4-BE49-F238E27FC236}">
                <a16:creationId xmlns:a16="http://schemas.microsoft.com/office/drawing/2014/main" id="{4BC6263B-E953-9763-0741-DBA5DDDCA814}"/>
              </a:ext>
            </a:extLst>
          </p:cNvPr>
          <p:cNvCxnSpPr>
            <a:cxnSpLocks/>
            <a:stCxn id="4" idx="3"/>
            <a:endCxn id="12" idx="1"/>
          </p:cNvCxnSpPr>
          <p:nvPr/>
        </p:nvCxnSpPr>
        <p:spPr>
          <a:xfrm>
            <a:off x="4215110" y="1906525"/>
            <a:ext cx="3685313" cy="28784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ttore 2 28">
            <a:extLst>
              <a:ext uri="{FF2B5EF4-FFF2-40B4-BE49-F238E27FC236}">
                <a16:creationId xmlns:a16="http://schemas.microsoft.com/office/drawing/2014/main" id="{4440DA48-D0BB-7B28-D088-5C0CF3D01C0C}"/>
              </a:ext>
            </a:extLst>
          </p:cNvPr>
          <p:cNvCxnSpPr>
            <a:cxnSpLocks/>
            <a:stCxn id="4" idx="3"/>
            <a:endCxn id="13" idx="1"/>
          </p:cNvCxnSpPr>
          <p:nvPr/>
        </p:nvCxnSpPr>
        <p:spPr>
          <a:xfrm>
            <a:off x="4215110" y="1906525"/>
            <a:ext cx="3685313" cy="43228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Ovale 31">
            <a:extLst>
              <a:ext uri="{FF2B5EF4-FFF2-40B4-BE49-F238E27FC236}">
                <a16:creationId xmlns:a16="http://schemas.microsoft.com/office/drawing/2014/main" id="{32321CAE-8153-BED1-68E8-7D1699F06231}"/>
              </a:ext>
            </a:extLst>
          </p:cNvPr>
          <p:cNvSpPr/>
          <p:nvPr/>
        </p:nvSpPr>
        <p:spPr>
          <a:xfrm rot="1309945">
            <a:off x="4609969" y="2104442"/>
            <a:ext cx="2996177" cy="1233057"/>
          </a:xfrm>
          <a:prstGeom prst="ellipse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>
                <a:ln w="0"/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TRASFERIMENTO GRATUITO DEL 20% AZIONI AQP</a:t>
            </a:r>
          </a:p>
        </p:txBody>
      </p:sp>
      <p:cxnSp>
        <p:nvCxnSpPr>
          <p:cNvPr id="44" name="Connettore a gomito 43">
            <a:extLst>
              <a:ext uri="{FF2B5EF4-FFF2-40B4-BE49-F238E27FC236}">
                <a16:creationId xmlns:a16="http://schemas.microsoft.com/office/drawing/2014/main" id="{800F25D7-6D8C-A13C-8CCB-EEE916289AD2}"/>
              </a:ext>
            </a:extLst>
          </p:cNvPr>
          <p:cNvCxnSpPr>
            <a:stCxn id="9" idx="3"/>
            <a:endCxn id="7" idx="2"/>
          </p:cNvCxnSpPr>
          <p:nvPr/>
        </p:nvCxnSpPr>
        <p:spPr>
          <a:xfrm flipH="1">
            <a:off x="3363052" y="1924050"/>
            <a:ext cx="6430167" cy="4559877"/>
          </a:xfrm>
          <a:prstGeom prst="bentConnector4">
            <a:avLst>
              <a:gd name="adj1" fmla="val -7757"/>
              <a:gd name="adj2" fmla="val 111621"/>
            </a:avLst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5" name="Connettore a gomito 54">
            <a:extLst>
              <a:ext uri="{FF2B5EF4-FFF2-40B4-BE49-F238E27FC236}">
                <a16:creationId xmlns:a16="http://schemas.microsoft.com/office/drawing/2014/main" id="{FBE614FD-1F4F-4A9B-EBC7-10BD9DAE1D66}"/>
              </a:ext>
            </a:extLst>
          </p:cNvPr>
          <p:cNvCxnSpPr>
            <a:stCxn id="11" idx="3"/>
            <a:endCxn id="7" idx="2"/>
          </p:cNvCxnSpPr>
          <p:nvPr/>
        </p:nvCxnSpPr>
        <p:spPr>
          <a:xfrm flipH="1">
            <a:off x="3363052" y="3337216"/>
            <a:ext cx="6430167" cy="3146711"/>
          </a:xfrm>
          <a:prstGeom prst="bentConnector4">
            <a:avLst>
              <a:gd name="adj1" fmla="val -7757"/>
              <a:gd name="adj2" fmla="val 116841"/>
            </a:avLst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0" name="Connettore a gomito 59">
            <a:extLst>
              <a:ext uri="{FF2B5EF4-FFF2-40B4-BE49-F238E27FC236}">
                <a16:creationId xmlns:a16="http://schemas.microsoft.com/office/drawing/2014/main" id="{3838DBC0-CB8A-CDFD-7470-781272DC2ADF}"/>
              </a:ext>
            </a:extLst>
          </p:cNvPr>
          <p:cNvCxnSpPr>
            <a:cxnSpLocks/>
          </p:cNvCxnSpPr>
          <p:nvPr/>
        </p:nvCxnSpPr>
        <p:spPr>
          <a:xfrm flipH="1">
            <a:off x="3373443" y="4785016"/>
            <a:ext cx="6430167" cy="1698911"/>
          </a:xfrm>
          <a:prstGeom prst="bentConnector4">
            <a:avLst>
              <a:gd name="adj1" fmla="val -7595"/>
              <a:gd name="adj2" fmla="val 130581"/>
            </a:avLst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4" name="Connettore a gomito 63">
            <a:extLst>
              <a:ext uri="{FF2B5EF4-FFF2-40B4-BE49-F238E27FC236}">
                <a16:creationId xmlns:a16="http://schemas.microsoft.com/office/drawing/2014/main" id="{69814FCF-3F40-9317-EDC9-EBF78CE61836}"/>
              </a:ext>
            </a:extLst>
          </p:cNvPr>
          <p:cNvCxnSpPr>
            <a:cxnSpLocks/>
          </p:cNvCxnSpPr>
          <p:nvPr/>
        </p:nvCxnSpPr>
        <p:spPr>
          <a:xfrm flipH="1">
            <a:off x="3363052" y="6229352"/>
            <a:ext cx="6430167" cy="254575"/>
          </a:xfrm>
          <a:prstGeom prst="bentConnector4">
            <a:avLst>
              <a:gd name="adj1" fmla="val -7757"/>
              <a:gd name="adj2" fmla="val 304084"/>
            </a:avLst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Ovale 71">
            <a:extLst>
              <a:ext uri="{FF2B5EF4-FFF2-40B4-BE49-F238E27FC236}">
                <a16:creationId xmlns:a16="http://schemas.microsoft.com/office/drawing/2014/main" id="{EA48B903-883D-B1E7-5173-82EB44165810}"/>
              </a:ext>
            </a:extLst>
          </p:cNvPr>
          <p:cNvSpPr/>
          <p:nvPr/>
        </p:nvSpPr>
        <p:spPr>
          <a:xfrm>
            <a:off x="4519911" y="5775903"/>
            <a:ext cx="2996177" cy="1233057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>
                <a:ln w="0"/>
                <a:solidFill>
                  <a:schemeClr val="accent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CESSIONE QUOTA AZIONI ENTRO 30 GG. DA TRASFERIMENTO</a:t>
            </a:r>
          </a:p>
        </p:txBody>
      </p:sp>
      <p:sp>
        <p:nvSpPr>
          <p:cNvPr id="58" name="Ovale 57">
            <a:extLst>
              <a:ext uri="{FF2B5EF4-FFF2-40B4-BE49-F238E27FC236}">
                <a16:creationId xmlns:a16="http://schemas.microsoft.com/office/drawing/2014/main" id="{B80B61C9-B815-811C-8457-D8E337FC6223}"/>
              </a:ext>
            </a:extLst>
          </p:cNvPr>
          <p:cNvSpPr/>
          <p:nvPr/>
        </p:nvSpPr>
        <p:spPr>
          <a:xfrm>
            <a:off x="4080026" y="4226792"/>
            <a:ext cx="2469574" cy="1233057"/>
          </a:xfrm>
          <a:prstGeom prst="ellipse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>
                <a:ln w="0"/>
                <a:solidFill>
                  <a:schemeClr val="accent6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CONTRIBUTO STRAORDINARIO 1° ANNO = € 300 MILA</a:t>
            </a:r>
          </a:p>
        </p:txBody>
      </p:sp>
      <p:sp>
        <p:nvSpPr>
          <p:cNvPr id="92" name="Ovale 91">
            <a:extLst>
              <a:ext uri="{FF2B5EF4-FFF2-40B4-BE49-F238E27FC236}">
                <a16:creationId xmlns:a16="http://schemas.microsoft.com/office/drawing/2014/main" id="{461020B6-33EB-E35A-CA41-21B9236179CF}"/>
              </a:ext>
            </a:extLst>
          </p:cNvPr>
          <p:cNvSpPr/>
          <p:nvPr/>
        </p:nvSpPr>
        <p:spPr>
          <a:xfrm>
            <a:off x="0" y="4439363"/>
            <a:ext cx="2665460" cy="1456750"/>
          </a:xfrm>
          <a:prstGeom prst="ellipse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>
                <a:ln w="0"/>
                <a:solidFill>
                  <a:schemeClr val="bg1">
                    <a:lumMod val="6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DISTRIBUZIONE DIVIDENDI ANNUI = € 450 MILA DAL 2° ANNO </a:t>
            </a:r>
          </a:p>
        </p:txBody>
      </p:sp>
      <p:cxnSp>
        <p:nvCxnSpPr>
          <p:cNvPr id="100" name="Connettore a gomito 99">
            <a:extLst>
              <a:ext uri="{FF2B5EF4-FFF2-40B4-BE49-F238E27FC236}">
                <a16:creationId xmlns:a16="http://schemas.microsoft.com/office/drawing/2014/main" id="{96CA51C5-706C-76F3-539F-1B21201B17C2}"/>
              </a:ext>
            </a:extLst>
          </p:cNvPr>
          <p:cNvCxnSpPr>
            <a:stCxn id="4" idx="0"/>
            <a:endCxn id="9" idx="0"/>
          </p:cNvCxnSpPr>
          <p:nvPr/>
        </p:nvCxnSpPr>
        <p:spPr>
          <a:xfrm rot="16200000" flipH="1">
            <a:off x="5903427" y="-1409002"/>
            <a:ext cx="308678" cy="5578109"/>
          </a:xfrm>
          <a:prstGeom prst="bentConnector3">
            <a:avLst>
              <a:gd name="adj1" fmla="val -74058"/>
            </a:avLst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05" name="Connettore diritto 104">
            <a:extLst>
              <a:ext uri="{FF2B5EF4-FFF2-40B4-BE49-F238E27FC236}">
                <a16:creationId xmlns:a16="http://schemas.microsoft.com/office/drawing/2014/main" id="{6EC51139-BD0E-5A22-267A-262DBBD9F74F}"/>
              </a:ext>
            </a:extLst>
          </p:cNvPr>
          <p:cNvCxnSpPr>
            <a:cxnSpLocks/>
            <a:stCxn id="4" idx="2"/>
            <a:endCxn id="58" idx="0"/>
          </p:cNvCxnSpPr>
          <p:nvPr/>
        </p:nvCxnSpPr>
        <p:spPr>
          <a:xfrm>
            <a:off x="3268712" y="2587336"/>
            <a:ext cx="2046101" cy="1639456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7" name="Connettore 2 106">
            <a:extLst>
              <a:ext uri="{FF2B5EF4-FFF2-40B4-BE49-F238E27FC236}">
                <a16:creationId xmlns:a16="http://schemas.microsoft.com/office/drawing/2014/main" id="{C216B62C-3853-3D35-3E3F-E835DE1F5834}"/>
              </a:ext>
            </a:extLst>
          </p:cNvPr>
          <p:cNvCxnSpPr>
            <a:cxnSpLocks/>
            <a:stCxn id="58" idx="4"/>
            <a:endCxn id="7" idx="3"/>
          </p:cNvCxnSpPr>
          <p:nvPr/>
        </p:nvCxnSpPr>
        <p:spPr>
          <a:xfrm flipH="1">
            <a:off x="3820252" y="5459849"/>
            <a:ext cx="1494561" cy="56687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15" name="Ovale 114">
            <a:extLst>
              <a:ext uri="{FF2B5EF4-FFF2-40B4-BE49-F238E27FC236}">
                <a16:creationId xmlns:a16="http://schemas.microsoft.com/office/drawing/2014/main" id="{145C8D74-384E-A6F2-F0BA-10D4C2147441}"/>
              </a:ext>
            </a:extLst>
          </p:cNvPr>
          <p:cNvSpPr/>
          <p:nvPr/>
        </p:nvSpPr>
        <p:spPr>
          <a:xfrm>
            <a:off x="4519911" y="995961"/>
            <a:ext cx="3239845" cy="846280"/>
          </a:xfrm>
          <a:prstGeom prst="ellipse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>
                <a:ln w="0"/>
                <a:solidFill>
                  <a:schemeClr val="accent4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INCENTIVO PER SOTTOSCRIZIONE C.S. SPV = € 400 MILA</a:t>
            </a:r>
          </a:p>
        </p:txBody>
      </p:sp>
      <p:cxnSp>
        <p:nvCxnSpPr>
          <p:cNvPr id="117" name="Connettore 2 116">
            <a:extLst>
              <a:ext uri="{FF2B5EF4-FFF2-40B4-BE49-F238E27FC236}">
                <a16:creationId xmlns:a16="http://schemas.microsoft.com/office/drawing/2014/main" id="{C3A34C7C-AE9D-3A01-FDF8-BFF502869F9B}"/>
              </a:ext>
            </a:extLst>
          </p:cNvPr>
          <p:cNvCxnSpPr>
            <a:stCxn id="9" idx="2"/>
            <a:endCxn id="11" idx="0"/>
          </p:cNvCxnSpPr>
          <p:nvPr/>
        </p:nvCxnSpPr>
        <p:spPr>
          <a:xfrm>
            <a:off x="8846821" y="2313709"/>
            <a:ext cx="0" cy="63384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20" name="Connettore 2 119">
            <a:extLst>
              <a:ext uri="{FF2B5EF4-FFF2-40B4-BE49-F238E27FC236}">
                <a16:creationId xmlns:a16="http://schemas.microsoft.com/office/drawing/2014/main" id="{7386CFFC-4768-F7FE-491A-9626E0FC0E25}"/>
              </a:ext>
            </a:extLst>
          </p:cNvPr>
          <p:cNvCxnSpPr>
            <a:stCxn id="11" idx="2"/>
            <a:endCxn id="12" idx="0"/>
          </p:cNvCxnSpPr>
          <p:nvPr/>
        </p:nvCxnSpPr>
        <p:spPr>
          <a:xfrm>
            <a:off x="8846821" y="3726875"/>
            <a:ext cx="0" cy="66848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22" name="Connettore 2 121">
            <a:extLst>
              <a:ext uri="{FF2B5EF4-FFF2-40B4-BE49-F238E27FC236}">
                <a16:creationId xmlns:a16="http://schemas.microsoft.com/office/drawing/2014/main" id="{23AA4684-ECF6-B429-150B-1005A53B22A4}"/>
              </a:ext>
            </a:extLst>
          </p:cNvPr>
          <p:cNvCxnSpPr>
            <a:stCxn id="12" idx="2"/>
            <a:endCxn id="13" idx="0"/>
          </p:cNvCxnSpPr>
          <p:nvPr/>
        </p:nvCxnSpPr>
        <p:spPr>
          <a:xfrm>
            <a:off x="8846821" y="5174675"/>
            <a:ext cx="0" cy="66501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77950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ellaDiTesto 7">
            <a:extLst>
              <a:ext uri="{FF2B5EF4-FFF2-40B4-BE49-F238E27FC236}">
                <a16:creationId xmlns:a16="http://schemas.microsoft.com/office/drawing/2014/main" id="{98919D38-37C8-D245-BEBB-7FF6F42A0A35}"/>
              </a:ext>
            </a:extLst>
          </p:cNvPr>
          <p:cNvSpPr txBox="1"/>
          <p:nvPr/>
        </p:nvSpPr>
        <p:spPr>
          <a:xfrm>
            <a:off x="172045" y="96357"/>
            <a:ext cx="80861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i="1" dirty="0" err="1">
                <a:solidFill>
                  <a:srgbClr val="14629D"/>
                </a:solidFill>
              </a:rPr>
              <a:t>Assumptions</a:t>
            </a:r>
            <a:endParaRPr lang="it-IT" sz="2800" b="1" i="1" dirty="0">
              <a:solidFill>
                <a:srgbClr val="14629D"/>
              </a:solidFill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6DABA979-E4FB-20BF-4F9C-80F942C6C7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363" y="1030140"/>
            <a:ext cx="9818976" cy="6035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247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ellaDiTesto 7">
            <a:extLst>
              <a:ext uri="{FF2B5EF4-FFF2-40B4-BE49-F238E27FC236}">
                <a16:creationId xmlns:a16="http://schemas.microsoft.com/office/drawing/2014/main" id="{98919D38-37C8-D245-BEBB-7FF6F42A0A35}"/>
              </a:ext>
            </a:extLst>
          </p:cNvPr>
          <p:cNvSpPr txBox="1"/>
          <p:nvPr/>
        </p:nvSpPr>
        <p:spPr>
          <a:xfrm>
            <a:off x="172045" y="96357"/>
            <a:ext cx="80861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>
                <a:solidFill>
                  <a:srgbClr val="14629D"/>
                </a:solidFill>
              </a:rPr>
              <a:t>Costi operativi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E3A6F003-970E-A10C-E76E-22DAF7A557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952" y="1469324"/>
            <a:ext cx="10293908" cy="4621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55369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ellaDiTesto 7">
            <a:extLst>
              <a:ext uri="{FF2B5EF4-FFF2-40B4-BE49-F238E27FC236}">
                <a16:creationId xmlns:a16="http://schemas.microsoft.com/office/drawing/2014/main" id="{98919D38-37C8-D245-BEBB-7FF6F42A0A35}"/>
              </a:ext>
            </a:extLst>
          </p:cNvPr>
          <p:cNvSpPr txBox="1"/>
          <p:nvPr/>
        </p:nvSpPr>
        <p:spPr>
          <a:xfrm>
            <a:off x="172045" y="96357"/>
            <a:ext cx="80861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>
                <a:solidFill>
                  <a:srgbClr val="14629D"/>
                </a:solidFill>
              </a:rPr>
              <a:t>Costi del personale</a:t>
            </a:r>
          </a:p>
        </p:txBody>
      </p:sp>
      <p:graphicFrame>
        <p:nvGraphicFramePr>
          <p:cNvPr id="4" name="Tabella 3">
            <a:extLst>
              <a:ext uri="{FF2B5EF4-FFF2-40B4-BE49-F238E27FC236}">
                <a16:creationId xmlns:a16="http://schemas.microsoft.com/office/drawing/2014/main" id="{A207F9E6-858D-16AD-CE67-30FADD0AD3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0244804"/>
              </p:ext>
            </p:extLst>
          </p:nvPr>
        </p:nvGraphicFramePr>
        <p:xfrm>
          <a:off x="172045" y="1049483"/>
          <a:ext cx="10333169" cy="4304877"/>
        </p:xfrm>
        <a:graphic>
          <a:graphicData uri="http://schemas.openxmlformats.org/drawingml/2006/table">
            <a:tbl>
              <a:tblPr/>
              <a:tblGrid>
                <a:gridCol w="787289">
                  <a:extLst>
                    <a:ext uri="{9D8B030D-6E8A-4147-A177-3AD203B41FA5}">
                      <a16:colId xmlns:a16="http://schemas.microsoft.com/office/drawing/2014/main" val="1986832486"/>
                    </a:ext>
                  </a:extLst>
                </a:gridCol>
                <a:gridCol w="787289">
                  <a:extLst>
                    <a:ext uri="{9D8B030D-6E8A-4147-A177-3AD203B41FA5}">
                      <a16:colId xmlns:a16="http://schemas.microsoft.com/office/drawing/2014/main" val="78704477"/>
                    </a:ext>
                  </a:extLst>
                </a:gridCol>
                <a:gridCol w="787289">
                  <a:extLst>
                    <a:ext uri="{9D8B030D-6E8A-4147-A177-3AD203B41FA5}">
                      <a16:colId xmlns:a16="http://schemas.microsoft.com/office/drawing/2014/main" val="968870559"/>
                    </a:ext>
                  </a:extLst>
                </a:gridCol>
                <a:gridCol w="787289">
                  <a:extLst>
                    <a:ext uri="{9D8B030D-6E8A-4147-A177-3AD203B41FA5}">
                      <a16:colId xmlns:a16="http://schemas.microsoft.com/office/drawing/2014/main" val="2364965762"/>
                    </a:ext>
                  </a:extLst>
                </a:gridCol>
                <a:gridCol w="787289">
                  <a:extLst>
                    <a:ext uri="{9D8B030D-6E8A-4147-A177-3AD203B41FA5}">
                      <a16:colId xmlns:a16="http://schemas.microsoft.com/office/drawing/2014/main" val="1846800862"/>
                    </a:ext>
                  </a:extLst>
                </a:gridCol>
                <a:gridCol w="803691">
                  <a:extLst>
                    <a:ext uri="{9D8B030D-6E8A-4147-A177-3AD203B41FA5}">
                      <a16:colId xmlns:a16="http://schemas.microsoft.com/office/drawing/2014/main" val="2122053193"/>
                    </a:ext>
                  </a:extLst>
                </a:gridCol>
                <a:gridCol w="803691">
                  <a:extLst>
                    <a:ext uri="{9D8B030D-6E8A-4147-A177-3AD203B41FA5}">
                      <a16:colId xmlns:a16="http://schemas.microsoft.com/office/drawing/2014/main" val="643361349"/>
                    </a:ext>
                  </a:extLst>
                </a:gridCol>
                <a:gridCol w="787289">
                  <a:extLst>
                    <a:ext uri="{9D8B030D-6E8A-4147-A177-3AD203B41FA5}">
                      <a16:colId xmlns:a16="http://schemas.microsoft.com/office/drawing/2014/main" val="1944970228"/>
                    </a:ext>
                  </a:extLst>
                </a:gridCol>
                <a:gridCol w="803691">
                  <a:extLst>
                    <a:ext uri="{9D8B030D-6E8A-4147-A177-3AD203B41FA5}">
                      <a16:colId xmlns:a16="http://schemas.microsoft.com/office/drawing/2014/main" val="1074964737"/>
                    </a:ext>
                  </a:extLst>
                </a:gridCol>
                <a:gridCol w="803691">
                  <a:extLst>
                    <a:ext uri="{9D8B030D-6E8A-4147-A177-3AD203B41FA5}">
                      <a16:colId xmlns:a16="http://schemas.microsoft.com/office/drawing/2014/main" val="2185643014"/>
                    </a:ext>
                  </a:extLst>
                </a:gridCol>
                <a:gridCol w="803691">
                  <a:extLst>
                    <a:ext uri="{9D8B030D-6E8A-4147-A177-3AD203B41FA5}">
                      <a16:colId xmlns:a16="http://schemas.microsoft.com/office/drawing/2014/main" val="2797455856"/>
                    </a:ext>
                  </a:extLst>
                </a:gridCol>
                <a:gridCol w="787289">
                  <a:extLst>
                    <a:ext uri="{9D8B030D-6E8A-4147-A177-3AD203B41FA5}">
                      <a16:colId xmlns:a16="http://schemas.microsoft.com/office/drawing/2014/main" val="2967602258"/>
                    </a:ext>
                  </a:extLst>
                </a:gridCol>
                <a:gridCol w="803691">
                  <a:extLst>
                    <a:ext uri="{9D8B030D-6E8A-4147-A177-3AD203B41FA5}">
                      <a16:colId xmlns:a16="http://schemas.microsoft.com/office/drawing/2014/main" val="300303839"/>
                    </a:ext>
                  </a:extLst>
                </a:gridCol>
              </a:tblGrid>
              <a:tr h="318880">
                <a:tc gridSpan="13"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 dirty="0">
                          <a:effectLst/>
                          <a:latin typeface="Calibri" panose="020F0502020204030204" pitchFamily="34" charset="0"/>
                        </a:rPr>
                        <a:t>CCNL per il settore GAS - ACQUA - 30 settembre 2022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2791104"/>
                  </a:ext>
                </a:extLst>
              </a:tr>
              <a:tr h="305593">
                <a:tc>
                  <a:txBody>
                    <a:bodyPr/>
                    <a:lstStyle/>
                    <a:p>
                      <a:pPr algn="l" fontAlgn="ctr"/>
                      <a:endParaRPr lang="it-IT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it-IT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it-IT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it-IT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it-IT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it-IT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it-IT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it-IT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it-IT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it-IT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it-IT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it-IT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it-IT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67215011"/>
                  </a:ext>
                </a:extLst>
              </a:tr>
              <a:tr h="930067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Livello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49F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Minimo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49F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E.D.R.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49F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Indennità di funzione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49F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Totale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49F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Lordo 12 m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49F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13 esima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49F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14 esima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49F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Lordo 13 m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49F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Lordo 14 m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49F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Oneri previdenziali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49F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TFR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49F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Costo annuo totale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49F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6606966"/>
                  </a:ext>
                </a:extLst>
              </a:tr>
              <a:tr h="305593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Q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8F8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3.367,73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8F8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10,33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8F8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51,65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8F8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3.429,71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8F8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0" i="0" u="none" strike="noStrike">
                          <a:effectLst/>
                          <a:latin typeface="Calibri" panose="020F0502020204030204" pitchFamily="34" charset="0"/>
                        </a:rPr>
                        <a:t>41.156,52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0" i="0" u="none" strike="noStrike">
                          <a:effectLst/>
                          <a:latin typeface="Calibri" panose="020F0502020204030204" pitchFamily="34" charset="0"/>
                        </a:rPr>
                        <a:t>3.367,73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0" i="0" u="none" strike="noStrike">
                          <a:effectLst/>
                          <a:latin typeface="Calibri" panose="020F0502020204030204" pitchFamily="34" charset="0"/>
                        </a:rPr>
                        <a:t>3.367,73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0" i="0" u="none" strike="noStrike">
                          <a:effectLst/>
                          <a:latin typeface="Calibri" panose="020F0502020204030204" pitchFamily="34" charset="0"/>
                        </a:rPr>
                        <a:t>44.524,25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0" i="0" u="none" strike="noStrike">
                          <a:effectLst/>
                          <a:latin typeface="Calibri" panose="020F0502020204030204" pitchFamily="34" charset="0"/>
                        </a:rPr>
                        <a:t>47.891,98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0" i="0" u="none" strike="noStrike">
                          <a:effectLst/>
                          <a:latin typeface="Calibri" panose="020F0502020204030204" pitchFamily="34" charset="0"/>
                        </a:rPr>
                        <a:t>15.804,35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0" i="0" u="none" strike="noStrike">
                          <a:effectLst/>
                          <a:latin typeface="Calibri" panose="020F0502020204030204" pitchFamily="34" charset="0"/>
                        </a:rPr>
                        <a:t>3.547,55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0" i="0" u="none" strike="noStrike">
                          <a:effectLst/>
                          <a:latin typeface="Calibri" panose="020F0502020204030204" pitchFamily="34" charset="0"/>
                        </a:rPr>
                        <a:t>67.243,89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3596607"/>
                  </a:ext>
                </a:extLst>
              </a:tr>
              <a:tr h="305593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3.041,31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10,33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3.051,64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0" i="0" u="none" strike="noStrike">
                          <a:effectLst/>
                          <a:latin typeface="Calibri" panose="020F0502020204030204" pitchFamily="34" charset="0"/>
                        </a:rPr>
                        <a:t>36.619,68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0" i="0" u="none" strike="noStrike">
                          <a:effectLst/>
                          <a:latin typeface="Calibri" panose="020F0502020204030204" pitchFamily="34" charset="0"/>
                        </a:rPr>
                        <a:t>3.041,31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0" i="0" u="none" strike="noStrike">
                          <a:effectLst/>
                          <a:latin typeface="Calibri" panose="020F0502020204030204" pitchFamily="34" charset="0"/>
                        </a:rPr>
                        <a:t>3.041,31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0" i="0" u="none" strike="noStrike">
                          <a:effectLst/>
                          <a:latin typeface="Calibri" panose="020F0502020204030204" pitchFamily="34" charset="0"/>
                        </a:rPr>
                        <a:t>39.671,32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0" i="0" u="none" strike="noStrike">
                          <a:effectLst/>
                          <a:latin typeface="Calibri" panose="020F0502020204030204" pitchFamily="34" charset="0"/>
                        </a:rPr>
                        <a:t>42.712,63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0" i="0" u="none" strike="noStrike">
                          <a:effectLst/>
                          <a:latin typeface="Calibri" panose="020F0502020204030204" pitchFamily="34" charset="0"/>
                        </a:rPr>
                        <a:t>14.095,17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0" i="0" u="none" strike="noStrike">
                          <a:effectLst/>
                          <a:latin typeface="Calibri" panose="020F0502020204030204" pitchFamily="34" charset="0"/>
                        </a:rPr>
                        <a:t>3.163,90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0" i="0" u="none" strike="noStrike">
                          <a:effectLst/>
                          <a:latin typeface="Calibri" panose="020F0502020204030204" pitchFamily="34" charset="0"/>
                        </a:rPr>
                        <a:t>59.971,70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0305565"/>
                  </a:ext>
                </a:extLst>
              </a:tr>
              <a:tr h="305593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8F8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2.809,99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8F8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10,33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8F8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8F8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2.820,32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8F8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0" i="0" u="none" strike="noStrike">
                          <a:effectLst/>
                          <a:latin typeface="Calibri" panose="020F0502020204030204" pitchFamily="34" charset="0"/>
                        </a:rPr>
                        <a:t>33.843,84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0" i="0" u="none" strike="noStrike">
                          <a:effectLst/>
                          <a:latin typeface="Calibri" panose="020F0502020204030204" pitchFamily="34" charset="0"/>
                        </a:rPr>
                        <a:t>2.809,99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0" i="0" u="none" strike="noStrike">
                          <a:effectLst/>
                          <a:latin typeface="Calibri" panose="020F0502020204030204" pitchFamily="34" charset="0"/>
                        </a:rPr>
                        <a:t>2.809,99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0" i="0" u="none" strike="noStrike">
                          <a:effectLst/>
                          <a:latin typeface="Calibri" panose="020F0502020204030204" pitchFamily="34" charset="0"/>
                        </a:rPr>
                        <a:t>36.664,16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0" i="0" u="none" strike="noStrike">
                          <a:effectLst/>
                          <a:latin typeface="Calibri" panose="020F0502020204030204" pitchFamily="34" charset="0"/>
                        </a:rPr>
                        <a:t>39.474,15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0" i="0" u="none" strike="noStrike">
                          <a:effectLst/>
                          <a:latin typeface="Calibri" panose="020F0502020204030204" pitchFamily="34" charset="0"/>
                        </a:rPr>
                        <a:t>13.026,47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0" i="0" u="none" strike="noStrike">
                          <a:effectLst/>
                          <a:latin typeface="Calibri" panose="020F0502020204030204" pitchFamily="34" charset="0"/>
                        </a:rPr>
                        <a:t>2.924,01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0" i="0" u="none" strike="noStrike">
                          <a:effectLst/>
                          <a:latin typeface="Calibri" panose="020F0502020204030204" pitchFamily="34" charset="0"/>
                        </a:rPr>
                        <a:t>55.424,63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6267013"/>
                  </a:ext>
                </a:extLst>
              </a:tr>
              <a:tr h="305593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2.578,39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10,33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2.588,72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0" i="0" u="none" strike="noStrike">
                          <a:effectLst/>
                          <a:latin typeface="Calibri" panose="020F0502020204030204" pitchFamily="34" charset="0"/>
                        </a:rPr>
                        <a:t>31.064,64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0" i="0" u="none" strike="noStrike">
                          <a:effectLst/>
                          <a:latin typeface="Calibri" panose="020F0502020204030204" pitchFamily="34" charset="0"/>
                        </a:rPr>
                        <a:t>2.578,39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0" i="0" u="none" strike="noStrike">
                          <a:effectLst/>
                          <a:latin typeface="Calibri" panose="020F0502020204030204" pitchFamily="34" charset="0"/>
                        </a:rPr>
                        <a:t>2.578,39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0" i="0" u="none" strike="noStrike">
                          <a:effectLst/>
                          <a:latin typeface="Calibri" panose="020F0502020204030204" pitchFamily="34" charset="0"/>
                        </a:rPr>
                        <a:t>33.653,36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0" i="0" u="none" strike="noStrike">
                          <a:effectLst/>
                          <a:latin typeface="Calibri" panose="020F0502020204030204" pitchFamily="34" charset="0"/>
                        </a:rPr>
                        <a:t>36.231,75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0" i="0" u="none" strike="noStrike">
                          <a:effectLst/>
                          <a:latin typeface="Calibri" panose="020F0502020204030204" pitchFamily="34" charset="0"/>
                        </a:rPr>
                        <a:t>11.956,48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0" i="0" u="none" strike="noStrike">
                          <a:effectLst/>
                          <a:latin typeface="Calibri" panose="020F0502020204030204" pitchFamily="34" charset="0"/>
                        </a:rPr>
                        <a:t>2.683,83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0" i="0" u="none" strike="noStrike">
                          <a:effectLst/>
                          <a:latin typeface="Calibri" panose="020F0502020204030204" pitchFamily="34" charset="0"/>
                        </a:rPr>
                        <a:t>50.872,06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0980154"/>
                  </a:ext>
                </a:extLst>
              </a:tr>
              <a:tr h="305593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8F8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2.347,94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8F8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10,33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8F8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8F8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2.358,27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8F8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0" i="0" u="none" strike="noStrike">
                          <a:effectLst/>
                          <a:latin typeface="Calibri" panose="020F0502020204030204" pitchFamily="34" charset="0"/>
                        </a:rPr>
                        <a:t>28.299,24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0" i="0" u="none" strike="noStrike">
                          <a:effectLst/>
                          <a:latin typeface="Calibri" panose="020F0502020204030204" pitchFamily="34" charset="0"/>
                        </a:rPr>
                        <a:t>2.347,94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0" i="0" u="none" strike="noStrike">
                          <a:effectLst/>
                          <a:latin typeface="Calibri" panose="020F0502020204030204" pitchFamily="34" charset="0"/>
                        </a:rPr>
                        <a:t>2.347,94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0" i="0" u="none" strike="noStrike">
                          <a:effectLst/>
                          <a:latin typeface="Calibri" panose="020F0502020204030204" pitchFamily="34" charset="0"/>
                        </a:rPr>
                        <a:t>30.657,51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0" i="0" u="none" strike="noStrike">
                          <a:effectLst/>
                          <a:latin typeface="Calibri" panose="020F0502020204030204" pitchFamily="34" charset="0"/>
                        </a:rPr>
                        <a:t>33.005,45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0" i="0" u="none" strike="noStrike">
                          <a:effectLst/>
                          <a:latin typeface="Calibri" panose="020F0502020204030204" pitchFamily="34" charset="0"/>
                        </a:rPr>
                        <a:t>10.891,80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0" i="0" u="none" strike="noStrike">
                          <a:effectLst/>
                          <a:latin typeface="Calibri" panose="020F0502020204030204" pitchFamily="34" charset="0"/>
                        </a:rPr>
                        <a:t>2.444,85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0" i="0" u="none" strike="noStrike">
                          <a:effectLst/>
                          <a:latin typeface="Calibri" panose="020F0502020204030204" pitchFamily="34" charset="0"/>
                        </a:rPr>
                        <a:t>46.342,10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14144159"/>
                  </a:ext>
                </a:extLst>
              </a:tr>
              <a:tr h="305593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2.204,68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10,33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2.215,01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0" i="0" u="none" strike="noStrike" dirty="0">
                          <a:effectLst/>
                          <a:latin typeface="Calibri" panose="020F0502020204030204" pitchFamily="34" charset="0"/>
                        </a:rPr>
                        <a:t>26.580,12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0" i="0" u="none" strike="noStrike">
                          <a:effectLst/>
                          <a:latin typeface="Calibri" panose="020F0502020204030204" pitchFamily="34" charset="0"/>
                        </a:rPr>
                        <a:t>2.204,68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0" i="0" u="none" strike="noStrike">
                          <a:effectLst/>
                          <a:latin typeface="Calibri" panose="020F0502020204030204" pitchFamily="34" charset="0"/>
                        </a:rPr>
                        <a:t>2.204,68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0" i="0" u="none" strike="noStrike">
                          <a:effectLst/>
                          <a:latin typeface="Calibri" panose="020F0502020204030204" pitchFamily="34" charset="0"/>
                        </a:rPr>
                        <a:t>28.795,13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0" i="0" u="none" strike="noStrike">
                          <a:effectLst/>
                          <a:latin typeface="Calibri" panose="020F0502020204030204" pitchFamily="34" charset="0"/>
                        </a:rPr>
                        <a:t>30.999,81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0" i="0" u="none" strike="noStrike">
                          <a:effectLst/>
                          <a:latin typeface="Calibri" panose="020F0502020204030204" pitchFamily="34" charset="0"/>
                        </a:rPr>
                        <a:t>10.229,94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0" i="0" u="none" strike="noStrike">
                          <a:effectLst/>
                          <a:latin typeface="Calibri" panose="020F0502020204030204" pitchFamily="34" charset="0"/>
                        </a:rPr>
                        <a:t>2.296,28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0" i="0" u="none" strike="noStrike">
                          <a:effectLst/>
                          <a:latin typeface="Calibri" panose="020F0502020204030204" pitchFamily="34" charset="0"/>
                        </a:rPr>
                        <a:t>43.526,03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2583169"/>
                  </a:ext>
                </a:extLst>
              </a:tr>
              <a:tr h="305593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8F8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2.062,61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8F8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10,33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8F8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8F8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2.072,94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8F8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0" i="0" u="none" strike="noStrike">
                          <a:effectLst/>
                          <a:latin typeface="Calibri" panose="020F0502020204030204" pitchFamily="34" charset="0"/>
                        </a:rPr>
                        <a:t>24.875,28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0" i="0" u="none" strike="noStrike">
                          <a:effectLst/>
                          <a:latin typeface="Calibri" panose="020F0502020204030204" pitchFamily="34" charset="0"/>
                        </a:rPr>
                        <a:t>2.062,61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0" i="0" u="none" strike="noStrike">
                          <a:effectLst/>
                          <a:latin typeface="Calibri" panose="020F0502020204030204" pitchFamily="34" charset="0"/>
                        </a:rPr>
                        <a:t>2.062,61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0" i="0" u="none" strike="noStrike">
                          <a:effectLst/>
                          <a:latin typeface="Calibri" panose="020F0502020204030204" pitchFamily="34" charset="0"/>
                        </a:rPr>
                        <a:t>26.948,22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0" i="0" u="none" strike="noStrike">
                          <a:effectLst/>
                          <a:latin typeface="Calibri" panose="020F0502020204030204" pitchFamily="34" charset="0"/>
                        </a:rPr>
                        <a:t>29.010,83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0" i="0" u="none" strike="noStrike">
                          <a:effectLst/>
                          <a:latin typeface="Calibri" panose="020F0502020204030204" pitchFamily="34" charset="0"/>
                        </a:rPr>
                        <a:t>9.573,57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0" i="0" u="none" strike="noStrike">
                          <a:effectLst/>
                          <a:latin typeface="Calibri" panose="020F0502020204030204" pitchFamily="34" charset="0"/>
                        </a:rPr>
                        <a:t>2.148,95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0" i="0" u="none" strike="noStrike">
                          <a:effectLst/>
                          <a:latin typeface="Calibri" panose="020F0502020204030204" pitchFamily="34" charset="0"/>
                        </a:rPr>
                        <a:t>40.733,35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13407418"/>
                  </a:ext>
                </a:extLst>
              </a:tr>
              <a:tr h="305593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1.864,61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10,33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1.874,94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0" i="0" u="none" strike="noStrike">
                          <a:effectLst/>
                          <a:latin typeface="Calibri" panose="020F0502020204030204" pitchFamily="34" charset="0"/>
                        </a:rPr>
                        <a:t>22.499,28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0" i="0" u="none" strike="noStrike">
                          <a:effectLst/>
                          <a:latin typeface="Calibri" panose="020F0502020204030204" pitchFamily="34" charset="0"/>
                        </a:rPr>
                        <a:t>1.864,61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0" i="0" u="none" strike="noStrike">
                          <a:effectLst/>
                          <a:latin typeface="Calibri" panose="020F0502020204030204" pitchFamily="34" charset="0"/>
                        </a:rPr>
                        <a:t>1.864,61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0" i="0" u="none" strike="noStrike">
                          <a:effectLst/>
                          <a:latin typeface="Calibri" panose="020F0502020204030204" pitchFamily="34" charset="0"/>
                        </a:rPr>
                        <a:t>24.374,22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0" i="0" u="none" strike="noStrike">
                          <a:effectLst/>
                          <a:latin typeface="Calibri" panose="020F0502020204030204" pitchFamily="34" charset="0"/>
                        </a:rPr>
                        <a:t>26.238,83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0" i="0" u="none" strike="noStrike">
                          <a:effectLst/>
                          <a:latin typeface="Calibri" panose="020F0502020204030204" pitchFamily="34" charset="0"/>
                        </a:rPr>
                        <a:t>8.658,81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0" i="0" u="none" strike="noStrike">
                          <a:effectLst/>
                          <a:latin typeface="Calibri" panose="020F0502020204030204" pitchFamily="34" charset="0"/>
                        </a:rPr>
                        <a:t>1.943,62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0" i="0" u="none" strike="noStrike">
                          <a:effectLst/>
                          <a:latin typeface="Calibri" panose="020F0502020204030204" pitchFamily="34" charset="0"/>
                        </a:rPr>
                        <a:t>36.841,26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6628675"/>
                  </a:ext>
                </a:extLst>
              </a:tr>
              <a:tr h="305593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8F8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1.677,64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8F8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10,33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8F8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8F8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1.687,97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8F8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0" i="0" u="none" strike="noStrike">
                          <a:effectLst/>
                          <a:latin typeface="Calibri" panose="020F0502020204030204" pitchFamily="34" charset="0"/>
                        </a:rPr>
                        <a:t>20.255,64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0" i="0" u="none" strike="noStrike">
                          <a:effectLst/>
                          <a:latin typeface="Calibri" panose="020F0502020204030204" pitchFamily="34" charset="0"/>
                        </a:rPr>
                        <a:t>1.677,64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0" i="0" u="none" strike="noStrike">
                          <a:effectLst/>
                          <a:latin typeface="Calibri" panose="020F0502020204030204" pitchFamily="34" charset="0"/>
                        </a:rPr>
                        <a:t>1.677,64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0" i="0" u="none" strike="noStrike">
                          <a:effectLst/>
                          <a:latin typeface="Calibri" panose="020F0502020204030204" pitchFamily="34" charset="0"/>
                        </a:rPr>
                        <a:t>21.943,61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0" i="0" u="none" strike="noStrike">
                          <a:effectLst/>
                          <a:latin typeface="Calibri" panose="020F0502020204030204" pitchFamily="34" charset="0"/>
                        </a:rPr>
                        <a:t>23.621,25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0" i="0" u="none" strike="noStrike">
                          <a:effectLst/>
                          <a:latin typeface="Calibri" panose="020F0502020204030204" pitchFamily="34" charset="0"/>
                        </a:rPr>
                        <a:t>7.795,01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0" i="0" u="none" strike="noStrike">
                          <a:effectLst/>
                          <a:latin typeface="Calibri" panose="020F0502020204030204" pitchFamily="34" charset="0"/>
                        </a:rPr>
                        <a:t>1.749,72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0" i="0" u="none" strike="noStrike" dirty="0">
                          <a:effectLst/>
                          <a:latin typeface="Calibri" panose="020F0502020204030204" pitchFamily="34" charset="0"/>
                        </a:rPr>
                        <a:t>33.165,98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2867415"/>
                  </a:ext>
                </a:extLst>
              </a:tr>
            </a:tbl>
          </a:graphicData>
        </a:graphic>
      </p:graphicFrame>
      <p:pic>
        <p:nvPicPr>
          <p:cNvPr id="7" name="Immagine 6">
            <a:extLst>
              <a:ext uri="{FF2B5EF4-FFF2-40B4-BE49-F238E27FC236}">
                <a16:creationId xmlns:a16="http://schemas.microsoft.com/office/drawing/2014/main" id="{06C8C94B-0B9E-51C8-C74C-5B31CFF7EE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045" y="5520900"/>
            <a:ext cx="10333169" cy="1077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36997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ellaDiTesto 7">
            <a:extLst>
              <a:ext uri="{FF2B5EF4-FFF2-40B4-BE49-F238E27FC236}">
                <a16:creationId xmlns:a16="http://schemas.microsoft.com/office/drawing/2014/main" id="{98919D38-37C8-D245-BEBB-7FF6F42A0A35}"/>
              </a:ext>
            </a:extLst>
          </p:cNvPr>
          <p:cNvSpPr txBox="1"/>
          <p:nvPr/>
        </p:nvSpPr>
        <p:spPr>
          <a:xfrm>
            <a:off x="172045" y="96357"/>
            <a:ext cx="80861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>
                <a:solidFill>
                  <a:srgbClr val="14629D"/>
                </a:solidFill>
              </a:rPr>
              <a:t>Conto economico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11EF07E9-5370-5E1E-B0A1-12221392E0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045" y="1618112"/>
            <a:ext cx="10343556" cy="4474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2882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ellaDiTesto 7">
            <a:extLst>
              <a:ext uri="{FF2B5EF4-FFF2-40B4-BE49-F238E27FC236}">
                <a16:creationId xmlns:a16="http://schemas.microsoft.com/office/drawing/2014/main" id="{98919D38-37C8-D245-BEBB-7FF6F42A0A35}"/>
              </a:ext>
            </a:extLst>
          </p:cNvPr>
          <p:cNvSpPr txBox="1"/>
          <p:nvPr/>
        </p:nvSpPr>
        <p:spPr>
          <a:xfrm>
            <a:off x="172044" y="96357"/>
            <a:ext cx="88920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>
                <a:solidFill>
                  <a:srgbClr val="14629D"/>
                </a:solidFill>
              </a:rPr>
              <a:t>Cash flow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69AFB7BC-58EB-4A65-ACFB-68B3D91056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484" y="1556748"/>
            <a:ext cx="10486844" cy="4446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07210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ersonalizza struttur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10417</Words>
  <Application>Microsoft Office PowerPoint</Application>
  <PresentationFormat>Personalizzato</PresentationFormat>
  <Paragraphs>5051</Paragraphs>
  <Slides>18</Slides>
  <Notes>17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18</vt:i4>
      </vt:variant>
    </vt:vector>
  </HeadingPairs>
  <TitlesOfParts>
    <vt:vector size="23" baseType="lpstr">
      <vt:lpstr>Arial</vt:lpstr>
      <vt:lpstr>Calibri</vt:lpstr>
      <vt:lpstr>Wingdings</vt:lpstr>
      <vt:lpstr>Tema di Office</vt:lpstr>
      <vt:lpstr>Personalizza struttura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Microsoft Office User</dc:creator>
  <cp:lastModifiedBy>dott. Giovanni D'Ambruoso</cp:lastModifiedBy>
  <cp:revision>2234</cp:revision>
  <cp:lastPrinted>2023-12-11T13:59:03Z</cp:lastPrinted>
  <dcterms:created xsi:type="dcterms:W3CDTF">2021-07-26T09:08:19Z</dcterms:created>
  <dcterms:modified xsi:type="dcterms:W3CDTF">2026-06-04T14:48:12Z</dcterms:modified>
</cp:coreProperties>
</file>